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drawing7.xml" ContentType="application/vnd.ms-office.drawingml.diagramDrawing+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drawing5.xml" ContentType="application/vnd.ms-office.drawingml.diagramDrawing+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diagrams/data7.xml" ContentType="application/vnd.openxmlformats-officedocument.drawingml.diagramData+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diagrams/data5.xml" ContentType="application/vnd.openxmlformats-officedocument.drawingml.diagramData+xml"/>
  <Default Extension="vml" ContentType="application/vnd.openxmlformats-officedocument.vmlDrawing"/>
  <Override PartName="/ppt/diagrams/colors7.xml" ContentType="application/vnd.openxmlformats-officedocument.drawingml.diagramColors+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56" r:id="rId2"/>
    <p:sldId id="257" r:id="rId3"/>
    <p:sldId id="258" r:id="rId4"/>
    <p:sldId id="259" r:id="rId5"/>
    <p:sldId id="260" r:id="rId6"/>
    <p:sldId id="328" r:id="rId7"/>
    <p:sldId id="261" r:id="rId8"/>
    <p:sldId id="262" r:id="rId9"/>
    <p:sldId id="263" r:id="rId10"/>
    <p:sldId id="264" r:id="rId11"/>
    <p:sldId id="265" r:id="rId12"/>
    <p:sldId id="266" r:id="rId13"/>
    <p:sldId id="274" r:id="rId14"/>
    <p:sldId id="326" r:id="rId15"/>
    <p:sldId id="275" r:id="rId16"/>
    <p:sldId id="276" r:id="rId17"/>
    <p:sldId id="277" r:id="rId18"/>
    <p:sldId id="327" r:id="rId19"/>
    <p:sldId id="279" r:id="rId20"/>
    <p:sldId id="280" r:id="rId21"/>
    <p:sldId id="281" r:id="rId22"/>
    <p:sldId id="282" r:id="rId23"/>
    <p:sldId id="283" r:id="rId24"/>
    <p:sldId id="284" r:id="rId25"/>
    <p:sldId id="286" r:id="rId26"/>
    <p:sldId id="287" r:id="rId27"/>
    <p:sldId id="288" r:id="rId28"/>
    <p:sldId id="305" r:id="rId29"/>
    <p:sldId id="306" r:id="rId30"/>
    <p:sldId id="307" r:id="rId31"/>
    <p:sldId id="308" r:id="rId32"/>
    <p:sldId id="309" r:id="rId33"/>
    <p:sldId id="310" r:id="rId34"/>
    <p:sldId id="330" r:id="rId35"/>
    <p:sldId id="321" r:id="rId36"/>
    <p:sldId id="290" r:id="rId37"/>
    <p:sldId id="313" r:id="rId38"/>
    <p:sldId id="314" r:id="rId39"/>
    <p:sldId id="315" r:id="rId40"/>
    <p:sldId id="316" r:id="rId41"/>
    <p:sldId id="317" r:id="rId42"/>
    <p:sldId id="294" r:id="rId43"/>
    <p:sldId id="322" r:id="rId44"/>
    <p:sldId id="318" r:id="rId45"/>
    <p:sldId id="296" r:id="rId46"/>
    <p:sldId id="297" r:id="rId47"/>
    <p:sldId id="298" r:id="rId48"/>
    <p:sldId id="299" r:id="rId49"/>
    <p:sldId id="300" r:id="rId50"/>
    <p:sldId id="301" r:id="rId51"/>
    <p:sldId id="302" r:id="rId52"/>
    <p:sldId id="324" r:id="rId53"/>
    <p:sldId id="303" r:id="rId54"/>
    <p:sldId id="304" r:id="rId55"/>
    <p:sldId id="268" r:id="rId56"/>
    <p:sldId id="319" r:id="rId57"/>
    <p:sldId id="329" r:id="rId58"/>
    <p:sldId id="323" r:id="rId59"/>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03F1EB-DD28-4F12-9EC9-C2232CA1FF30}" type="doc">
      <dgm:prSet loTypeId="urn:microsoft.com/office/officeart/2005/8/layout/equation2" loCatId="process" qsTypeId="urn:microsoft.com/office/officeart/2005/8/quickstyle/simple1" qsCatId="simple" csTypeId="urn:microsoft.com/office/officeart/2005/8/colors/accent1_2" csCatId="accent1" phldr="1"/>
      <dgm:spPr/>
    </dgm:pt>
    <dgm:pt modelId="{507D1210-B752-4F4B-A36A-0140C12DCF8C}">
      <dgm:prSet phldrT="[Texto]" custT="1"/>
      <dgm:spPr/>
      <dgm:t>
        <a:bodyPr/>
        <a:lstStyle/>
        <a:p>
          <a:r>
            <a:rPr lang="es-EC" sz="1600" dirty="0" smtClean="0"/>
            <a:t>Su lesión impide dirigir los ojos de forma  voluntarias</a:t>
          </a:r>
          <a:endParaRPr lang="es-EC" sz="1600" dirty="0"/>
        </a:p>
      </dgm:t>
    </dgm:pt>
    <dgm:pt modelId="{BB084C34-D162-4418-B43D-5DF366159DAE}" type="parTrans" cxnId="{29589ECE-64F4-4993-BD3D-844ED7CA6DB6}">
      <dgm:prSet/>
      <dgm:spPr/>
      <dgm:t>
        <a:bodyPr/>
        <a:lstStyle/>
        <a:p>
          <a:endParaRPr lang="es-EC"/>
        </a:p>
      </dgm:t>
    </dgm:pt>
    <dgm:pt modelId="{F91ABAE8-CA50-4E52-87E2-312DE247254D}" type="sibTrans" cxnId="{29589ECE-64F4-4993-BD3D-844ED7CA6DB6}">
      <dgm:prSet/>
      <dgm:spPr/>
      <dgm:t>
        <a:bodyPr/>
        <a:lstStyle/>
        <a:p>
          <a:endParaRPr lang="es-EC"/>
        </a:p>
      </dgm:t>
    </dgm:pt>
    <dgm:pt modelId="{3BC5C197-1F5B-47E0-93B1-543EAFF129E3}">
      <dgm:prSet phldrT="[Texto]" custT="1"/>
      <dgm:spPr/>
      <dgm:t>
        <a:bodyPr/>
        <a:lstStyle/>
        <a:p>
          <a:r>
            <a:rPr lang="es-EC" sz="1600" dirty="0" smtClean="0"/>
            <a:t>Los ojos quedarán bloqueados  fijos sobre un objeto.</a:t>
          </a:r>
        </a:p>
        <a:p>
          <a:r>
            <a:rPr lang="es-EC" sz="1600" dirty="0" smtClean="0"/>
            <a:t>Controla el parpadeo</a:t>
          </a:r>
          <a:endParaRPr lang="es-EC" sz="1600" dirty="0"/>
        </a:p>
      </dgm:t>
    </dgm:pt>
    <dgm:pt modelId="{A255D6A2-5083-4A72-9696-1DF3939FAF1F}" type="parTrans" cxnId="{92B07155-381E-41F1-9F2F-9D57693F6160}">
      <dgm:prSet/>
      <dgm:spPr/>
      <dgm:t>
        <a:bodyPr/>
        <a:lstStyle/>
        <a:p>
          <a:endParaRPr lang="es-EC"/>
        </a:p>
      </dgm:t>
    </dgm:pt>
    <dgm:pt modelId="{E859BDEB-0A8E-4348-AA5C-897C56343EB4}" type="sibTrans" cxnId="{92B07155-381E-41F1-9F2F-9D57693F6160}">
      <dgm:prSet/>
      <dgm:spPr/>
      <dgm:t>
        <a:bodyPr/>
        <a:lstStyle/>
        <a:p>
          <a:endParaRPr lang="es-EC"/>
        </a:p>
      </dgm:t>
    </dgm:pt>
    <dgm:pt modelId="{B9590BD0-57A8-497B-BBAC-80C0246994A2}">
      <dgm:prSet phldrT="[Texto]" phldr="1"/>
      <dgm:spPr/>
      <dgm:t>
        <a:bodyPr/>
        <a:lstStyle/>
        <a:p>
          <a:endParaRPr lang="es-EC" dirty="0"/>
        </a:p>
      </dgm:t>
    </dgm:pt>
    <dgm:pt modelId="{AE32CA24-725F-46DA-B61F-0DD8EE7FCD7D}" type="parTrans" cxnId="{EA3E7C22-1360-47DB-862F-E070D5BCB4B7}">
      <dgm:prSet/>
      <dgm:spPr/>
      <dgm:t>
        <a:bodyPr/>
        <a:lstStyle/>
        <a:p>
          <a:endParaRPr lang="es-EC"/>
        </a:p>
      </dgm:t>
    </dgm:pt>
    <dgm:pt modelId="{24225242-720A-4682-B449-67177A8DCEE0}" type="sibTrans" cxnId="{EA3E7C22-1360-47DB-862F-E070D5BCB4B7}">
      <dgm:prSet/>
      <dgm:spPr/>
      <dgm:t>
        <a:bodyPr/>
        <a:lstStyle/>
        <a:p>
          <a:endParaRPr lang="es-EC"/>
        </a:p>
      </dgm:t>
    </dgm:pt>
    <dgm:pt modelId="{B48F3D72-AFFB-452E-8553-64AB8EFBAE43}" type="pres">
      <dgm:prSet presAssocID="{1A03F1EB-DD28-4F12-9EC9-C2232CA1FF30}" presName="Name0" presStyleCnt="0">
        <dgm:presLayoutVars>
          <dgm:dir/>
          <dgm:resizeHandles val="exact"/>
        </dgm:presLayoutVars>
      </dgm:prSet>
      <dgm:spPr/>
    </dgm:pt>
    <dgm:pt modelId="{569221D2-7ADE-4CA9-A7D5-362E458CB7BB}" type="pres">
      <dgm:prSet presAssocID="{1A03F1EB-DD28-4F12-9EC9-C2232CA1FF30}" presName="vNodes" presStyleCnt="0"/>
      <dgm:spPr/>
    </dgm:pt>
    <dgm:pt modelId="{D68502A5-A5FB-4AC1-AA2A-6DC8722A63DB}" type="pres">
      <dgm:prSet presAssocID="{507D1210-B752-4F4B-A36A-0140C12DCF8C}" presName="node" presStyleLbl="node1" presStyleIdx="0" presStyleCnt="3">
        <dgm:presLayoutVars>
          <dgm:bulletEnabled val="1"/>
        </dgm:presLayoutVars>
      </dgm:prSet>
      <dgm:spPr/>
      <dgm:t>
        <a:bodyPr/>
        <a:lstStyle/>
        <a:p>
          <a:endParaRPr lang="es-EC"/>
        </a:p>
      </dgm:t>
    </dgm:pt>
    <dgm:pt modelId="{11F8B700-69EF-49AC-A68D-4F2A4A46720C}" type="pres">
      <dgm:prSet presAssocID="{F91ABAE8-CA50-4E52-87E2-312DE247254D}" presName="spacerT" presStyleCnt="0"/>
      <dgm:spPr/>
    </dgm:pt>
    <dgm:pt modelId="{0E4CD3DA-3E3D-471C-8128-18F00CF509FA}" type="pres">
      <dgm:prSet presAssocID="{F91ABAE8-CA50-4E52-87E2-312DE247254D}" presName="sibTrans" presStyleLbl="sibTrans2D1" presStyleIdx="0" presStyleCnt="2"/>
      <dgm:spPr/>
      <dgm:t>
        <a:bodyPr/>
        <a:lstStyle/>
        <a:p>
          <a:endParaRPr lang="es-EC"/>
        </a:p>
      </dgm:t>
    </dgm:pt>
    <dgm:pt modelId="{3FFD12E4-6CA0-4975-B7EA-CCC968948337}" type="pres">
      <dgm:prSet presAssocID="{F91ABAE8-CA50-4E52-87E2-312DE247254D}" presName="spacerB" presStyleCnt="0"/>
      <dgm:spPr/>
    </dgm:pt>
    <dgm:pt modelId="{83449590-95C4-4C2E-A86D-6AA5678598B4}" type="pres">
      <dgm:prSet presAssocID="{3BC5C197-1F5B-47E0-93B1-543EAFF129E3}" presName="node" presStyleLbl="node1" presStyleIdx="1" presStyleCnt="3" custScaleX="129734">
        <dgm:presLayoutVars>
          <dgm:bulletEnabled val="1"/>
        </dgm:presLayoutVars>
      </dgm:prSet>
      <dgm:spPr/>
      <dgm:t>
        <a:bodyPr/>
        <a:lstStyle/>
        <a:p>
          <a:endParaRPr lang="es-EC"/>
        </a:p>
      </dgm:t>
    </dgm:pt>
    <dgm:pt modelId="{00084281-4CB4-4C5D-9059-9076354AC65B}" type="pres">
      <dgm:prSet presAssocID="{1A03F1EB-DD28-4F12-9EC9-C2232CA1FF30}" presName="sibTransLast" presStyleLbl="sibTrans2D1" presStyleIdx="1" presStyleCnt="2" custLinFactNeighborX="-58735"/>
      <dgm:spPr/>
      <dgm:t>
        <a:bodyPr/>
        <a:lstStyle/>
        <a:p>
          <a:endParaRPr lang="es-EC"/>
        </a:p>
      </dgm:t>
    </dgm:pt>
    <dgm:pt modelId="{229470ED-E7B0-405A-804A-EB2995ED7876}" type="pres">
      <dgm:prSet presAssocID="{1A03F1EB-DD28-4F12-9EC9-C2232CA1FF30}" presName="connectorText" presStyleLbl="sibTrans2D1" presStyleIdx="1" presStyleCnt="2"/>
      <dgm:spPr/>
      <dgm:t>
        <a:bodyPr/>
        <a:lstStyle/>
        <a:p>
          <a:endParaRPr lang="es-EC"/>
        </a:p>
      </dgm:t>
    </dgm:pt>
    <dgm:pt modelId="{A0C51CFF-B2E4-4F33-8D17-84DEC20AA9D3}" type="pres">
      <dgm:prSet presAssocID="{1A03F1EB-DD28-4F12-9EC9-C2232CA1FF30}" presName="lastNode" presStyleLbl="node1" presStyleIdx="2" presStyleCnt="3" custScaleX="52806" custScaleY="59256">
        <dgm:presLayoutVars>
          <dgm:bulletEnabled val="1"/>
        </dgm:presLayoutVars>
      </dgm:prSet>
      <dgm:spPr/>
      <dgm:t>
        <a:bodyPr/>
        <a:lstStyle/>
        <a:p>
          <a:endParaRPr lang="es-EC"/>
        </a:p>
      </dgm:t>
    </dgm:pt>
  </dgm:ptLst>
  <dgm:cxnLst>
    <dgm:cxn modelId="{29589ECE-64F4-4993-BD3D-844ED7CA6DB6}" srcId="{1A03F1EB-DD28-4F12-9EC9-C2232CA1FF30}" destId="{507D1210-B752-4F4B-A36A-0140C12DCF8C}" srcOrd="0" destOrd="0" parTransId="{BB084C34-D162-4418-B43D-5DF366159DAE}" sibTransId="{F91ABAE8-CA50-4E52-87E2-312DE247254D}"/>
    <dgm:cxn modelId="{954369DF-C7F6-437F-AF85-DABBC92E8F5E}" type="presOf" srcId="{E859BDEB-0A8E-4348-AA5C-897C56343EB4}" destId="{229470ED-E7B0-405A-804A-EB2995ED7876}" srcOrd="1" destOrd="0" presId="urn:microsoft.com/office/officeart/2005/8/layout/equation2"/>
    <dgm:cxn modelId="{C79E64E8-CAD7-4EDA-BDE4-81925E7819DE}" type="presOf" srcId="{B9590BD0-57A8-497B-BBAC-80C0246994A2}" destId="{A0C51CFF-B2E4-4F33-8D17-84DEC20AA9D3}" srcOrd="0" destOrd="0" presId="urn:microsoft.com/office/officeart/2005/8/layout/equation2"/>
    <dgm:cxn modelId="{91D9CAD2-A26F-43C1-9B53-23A274A8555C}" type="presOf" srcId="{E859BDEB-0A8E-4348-AA5C-897C56343EB4}" destId="{00084281-4CB4-4C5D-9059-9076354AC65B}" srcOrd="0" destOrd="0" presId="urn:microsoft.com/office/officeart/2005/8/layout/equation2"/>
    <dgm:cxn modelId="{3D7E4DB0-1D2A-4073-9C48-10A3BD756448}" type="presOf" srcId="{507D1210-B752-4F4B-A36A-0140C12DCF8C}" destId="{D68502A5-A5FB-4AC1-AA2A-6DC8722A63DB}" srcOrd="0" destOrd="0" presId="urn:microsoft.com/office/officeart/2005/8/layout/equation2"/>
    <dgm:cxn modelId="{EA3E7C22-1360-47DB-862F-E070D5BCB4B7}" srcId="{1A03F1EB-DD28-4F12-9EC9-C2232CA1FF30}" destId="{B9590BD0-57A8-497B-BBAC-80C0246994A2}" srcOrd="2" destOrd="0" parTransId="{AE32CA24-725F-46DA-B61F-0DD8EE7FCD7D}" sibTransId="{24225242-720A-4682-B449-67177A8DCEE0}"/>
    <dgm:cxn modelId="{2DF7CE4C-9383-4EFB-88BE-19906CBA60DD}" type="presOf" srcId="{3BC5C197-1F5B-47E0-93B1-543EAFF129E3}" destId="{83449590-95C4-4C2E-A86D-6AA5678598B4}" srcOrd="0" destOrd="0" presId="urn:microsoft.com/office/officeart/2005/8/layout/equation2"/>
    <dgm:cxn modelId="{92B07155-381E-41F1-9F2F-9D57693F6160}" srcId="{1A03F1EB-DD28-4F12-9EC9-C2232CA1FF30}" destId="{3BC5C197-1F5B-47E0-93B1-543EAFF129E3}" srcOrd="1" destOrd="0" parTransId="{A255D6A2-5083-4A72-9696-1DF3939FAF1F}" sibTransId="{E859BDEB-0A8E-4348-AA5C-897C56343EB4}"/>
    <dgm:cxn modelId="{43651D71-DE19-45CC-A195-B6F1D3FE231A}" type="presOf" srcId="{F91ABAE8-CA50-4E52-87E2-312DE247254D}" destId="{0E4CD3DA-3E3D-471C-8128-18F00CF509FA}" srcOrd="0" destOrd="0" presId="urn:microsoft.com/office/officeart/2005/8/layout/equation2"/>
    <dgm:cxn modelId="{695D1D7E-1EDA-478D-9CB5-59FA951D4C8D}" type="presOf" srcId="{1A03F1EB-DD28-4F12-9EC9-C2232CA1FF30}" destId="{B48F3D72-AFFB-452E-8553-64AB8EFBAE43}" srcOrd="0" destOrd="0" presId="urn:microsoft.com/office/officeart/2005/8/layout/equation2"/>
    <dgm:cxn modelId="{EB8ECE10-1EDA-4B16-8380-D8985117D437}" type="presParOf" srcId="{B48F3D72-AFFB-452E-8553-64AB8EFBAE43}" destId="{569221D2-7ADE-4CA9-A7D5-362E458CB7BB}" srcOrd="0" destOrd="0" presId="urn:microsoft.com/office/officeart/2005/8/layout/equation2"/>
    <dgm:cxn modelId="{3A41E65E-BE3C-4F0F-96B2-F673C3E6304F}" type="presParOf" srcId="{569221D2-7ADE-4CA9-A7D5-362E458CB7BB}" destId="{D68502A5-A5FB-4AC1-AA2A-6DC8722A63DB}" srcOrd="0" destOrd="0" presId="urn:microsoft.com/office/officeart/2005/8/layout/equation2"/>
    <dgm:cxn modelId="{21C1BFF5-7390-40DE-8EBB-17CEA5058517}" type="presParOf" srcId="{569221D2-7ADE-4CA9-A7D5-362E458CB7BB}" destId="{11F8B700-69EF-49AC-A68D-4F2A4A46720C}" srcOrd="1" destOrd="0" presId="urn:microsoft.com/office/officeart/2005/8/layout/equation2"/>
    <dgm:cxn modelId="{9E7E5F9A-3C39-4933-9D36-3DB7E5FDD237}" type="presParOf" srcId="{569221D2-7ADE-4CA9-A7D5-362E458CB7BB}" destId="{0E4CD3DA-3E3D-471C-8128-18F00CF509FA}" srcOrd="2" destOrd="0" presId="urn:microsoft.com/office/officeart/2005/8/layout/equation2"/>
    <dgm:cxn modelId="{37A2E74F-7528-404A-A8EF-9DF5D80AA99F}" type="presParOf" srcId="{569221D2-7ADE-4CA9-A7D5-362E458CB7BB}" destId="{3FFD12E4-6CA0-4975-B7EA-CCC968948337}" srcOrd="3" destOrd="0" presId="urn:microsoft.com/office/officeart/2005/8/layout/equation2"/>
    <dgm:cxn modelId="{CCEE0EF5-8833-4B56-9905-4C732B550305}" type="presParOf" srcId="{569221D2-7ADE-4CA9-A7D5-362E458CB7BB}" destId="{83449590-95C4-4C2E-A86D-6AA5678598B4}" srcOrd="4" destOrd="0" presId="urn:microsoft.com/office/officeart/2005/8/layout/equation2"/>
    <dgm:cxn modelId="{CAD8FEBA-ECA6-4EDE-A343-9511EC7666BB}" type="presParOf" srcId="{B48F3D72-AFFB-452E-8553-64AB8EFBAE43}" destId="{00084281-4CB4-4C5D-9059-9076354AC65B}" srcOrd="1" destOrd="0" presId="urn:microsoft.com/office/officeart/2005/8/layout/equation2"/>
    <dgm:cxn modelId="{0855805C-F7B8-4414-9BD7-6163DE1CCF0B}" type="presParOf" srcId="{00084281-4CB4-4C5D-9059-9076354AC65B}" destId="{229470ED-E7B0-405A-804A-EB2995ED7876}" srcOrd="0" destOrd="0" presId="urn:microsoft.com/office/officeart/2005/8/layout/equation2"/>
    <dgm:cxn modelId="{C71253C3-2799-4CD6-8B01-74CA833D3EC2}" type="presParOf" srcId="{B48F3D72-AFFB-452E-8553-64AB8EFBAE43}" destId="{A0C51CFF-B2E4-4F33-8D17-84DEC20AA9D3}" srcOrd="2" destOrd="0" presId="urn:microsoft.com/office/officeart/2005/8/layout/equati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D6E388C-9CCC-42EB-A665-82A0E2D467E0}"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endParaRPr lang="es-EC"/>
        </a:p>
      </dgm:t>
    </dgm:pt>
    <dgm:pt modelId="{E23796A6-5B48-4E3B-82C2-A9D19FE08091}">
      <dgm:prSet phldrT="[Texto]" custT="1"/>
      <dgm:spPr/>
      <dgm:t>
        <a:bodyPr/>
        <a:lstStyle/>
        <a:p>
          <a:r>
            <a:rPr lang="es-EC" sz="1200" dirty="0" smtClean="0"/>
            <a:t>Vinculada con el campo de los movimientos oculares</a:t>
          </a:r>
          <a:endParaRPr lang="es-EC" sz="1200" dirty="0"/>
        </a:p>
      </dgm:t>
    </dgm:pt>
    <dgm:pt modelId="{237FEC4B-ECDD-4D7F-8F7D-B35B3F602F58}" type="parTrans" cxnId="{2F7B053A-70FF-472E-91B3-1B97D4891C76}">
      <dgm:prSet/>
      <dgm:spPr/>
      <dgm:t>
        <a:bodyPr/>
        <a:lstStyle/>
        <a:p>
          <a:endParaRPr lang="es-EC"/>
        </a:p>
      </dgm:t>
    </dgm:pt>
    <dgm:pt modelId="{B7A742CB-5978-4FBB-952B-42DCA6423A83}" type="sibTrans" cxnId="{2F7B053A-70FF-472E-91B3-1B97D4891C76}">
      <dgm:prSet/>
      <dgm:spPr/>
      <dgm:t>
        <a:bodyPr/>
        <a:lstStyle/>
        <a:p>
          <a:endParaRPr lang="es-EC"/>
        </a:p>
      </dgm:t>
    </dgm:pt>
    <dgm:pt modelId="{DBC087D5-1BBE-4462-AA9E-5316EF10541C}">
      <dgm:prSet phldrT="[Texto]" custT="1"/>
      <dgm:spPr/>
      <dgm:t>
        <a:bodyPr/>
        <a:lstStyle/>
        <a:p>
          <a:r>
            <a:rPr lang="es-EC" sz="1200" dirty="0" smtClean="0"/>
            <a:t>Rotación de la cabeza hacia los distintos objetos</a:t>
          </a:r>
          <a:endParaRPr lang="es-EC" sz="1200" dirty="0"/>
        </a:p>
      </dgm:t>
    </dgm:pt>
    <dgm:pt modelId="{84DF0558-F45C-479A-BDED-4DA68E6885A8}" type="parTrans" cxnId="{963ABF9F-3B3B-41A9-BE23-0365D9A7E2EA}">
      <dgm:prSet/>
      <dgm:spPr/>
      <dgm:t>
        <a:bodyPr/>
        <a:lstStyle/>
        <a:p>
          <a:endParaRPr lang="es-EC"/>
        </a:p>
      </dgm:t>
    </dgm:pt>
    <dgm:pt modelId="{74448425-DBCE-493B-BA19-26F3551CDF7E}" type="sibTrans" cxnId="{963ABF9F-3B3B-41A9-BE23-0365D9A7E2EA}">
      <dgm:prSet/>
      <dgm:spPr/>
      <dgm:t>
        <a:bodyPr/>
        <a:lstStyle/>
        <a:p>
          <a:endParaRPr lang="es-EC"/>
        </a:p>
      </dgm:t>
    </dgm:pt>
    <dgm:pt modelId="{8947E9F5-4008-4104-BAD9-2E137196D964}" type="pres">
      <dgm:prSet presAssocID="{CD6E388C-9CCC-42EB-A665-82A0E2D467E0}" presName="Name0" presStyleCnt="0">
        <dgm:presLayoutVars>
          <dgm:chMax val="7"/>
          <dgm:chPref val="7"/>
          <dgm:dir/>
          <dgm:animLvl val="lvl"/>
        </dgm:presLayoutVars>
      </dgm:prSet>
      <dgm:spPr/>
      <dgm:t>
        <a:bodyPr/>
        <a:lstStyle/>
        <a:p>
          <a:endParaRPr lang="es-EC"/>
        </a:p>
      </dgm:t>
    </dgm:pt>
    <dgm:pt modelId="{A4806FC5-4390-4569-A50E-D0E5E232586F}" type="pres">
      <dgm:prSet presAssocID="{E23796A6-5B48-4E3B-82C2-A9D19FE08091}" presName="Accent1" presStyleCnt="0"/>
      <dgm:spPr/>
    </dgm:pt>
    <dgm:pt modelId="{8C506E25-9F2E-4C6E-BE78-44811CBF390B}" type="pres">
      <dgm:prSet presAssocID="{E23796A6-5B48-4E3B-82C2-A9D19FE08091}" presName="Accent" presStyleLbl="node1" presStyleIdx="0" presStyleCnt="2"/>
      <dgm:spPr/>
    </dgm:pt>
    <dgm:pt modelId="{A98350B1-3801-4A25-80DC-2F5D42959235}" type="pres">
      <dgm:prSet presAssocID="{E23796A6-5B48-4E3B-82C2-A9D19FE08091}" presName="Parent1" presStyleLbl="revTx" presStyleIdx="0" presStyleCnt="2">
        <dgm:presLayoutVars>
          <dgm:chMax val="1"/>
          <dgm:chPref val="1"/>
          <dgm:bulletEnabled val="1"/>
        </dgm:presLayoutVars>
      </dgm:prSet>
      <dgm:spPr/>
      <dgm:t>
        <a:bodyPr/>
        <a:lstStyle/>
        <a:p>
          <a:endParaRPr lang="es-EC"/>
        </a:p>
      </dgm:t>
    </dgm:pt>
    <dgm:pt modelId="{3E056A43-59D7-4068-8F38-C09BE83C2325}" type="pres">
      <dgm:prSet presAssocID="{DBC087D5-1BBE-4462-AA9E-5316EF10541C}" presName="Accent2" presStyleCnt="0"/>
      <dgm:spPr/>
    </dgm:pt>
    <dgm:pt modelId="{E581D306-F64B-46DB-B005-45C439564EFD}" type="pres">
      <dgm:prSet presAssocID="{DBC087D5-1BBE-4462-AA9E-5316EF10541C}" presName="Accent" presStyleLbl="node1" presStyleIdx="1" presStyleCnt="2"/>
      <dgm:spPr/>
    </dgm:pt>
    <dgm:pt modelId="{A42A8450-5E08-47AD-BAE4-818952C7C527}" type="pres">
      <dgm:prSet presAssocID="{DBC087D5-1BBE-4462-AA9E-5316EF10541C}" presName="Parent2" presStyleLbl="revTx" presStyleIdx="1" presStyleCnt="2">
        <dgm:presLayoutVars>
          <dgm:chMax val="1"/>
          <dgm:chPref val="1"/>
          <dgm:bulletEnabled val="1"/>
        </dgm:presLayoutVars>
      </dgm:prSet>
      <dgm:spPr/>
      <dgm:t>
        <a:bodyPr/>
        <a:lstStyle/>
        <a:p>
          <a:endParaRPr lang="es-ES"/>
        </a:p>
      </dgm:t>
    </dgm:pt>
  </dgm:ptLst>
  <dgm:cxnLst>
    <dgm:cxn modelId="{88D565FC-4855-4A40-A4B7-50A9CAAB5A49}" type="presOf" srcId="{CD6E388C-9CCC-42EB-A665-82A0E2D467E0}" destId="{8947E9F5-4008-4104-BAD9-2E137196D964}" srcOrd="0" destOrd="0" presId="urn:microsoft.com/office/officeart/2009/layout/CircleArrowProcess"/>
    <dgm:cxn modelId="{A304CCFC-700C-4853-B6D0-57FF40EBD4F7}" type="presOf" srcId="{E23796A6-5B48-4E3B-82C2-A9D19FE08091}" destId="{A98350B1-3801-4A25-80DC-2F5D42959235}" srcOrd="0" destOrd="0" presId="urn:microsoft.com/office/officeart/2009/layout/CircleArrowProcess"/>
    <dgm:cxn modelId="{E960FE90-6D7A-4F6D-A4D7-2ED833E1EFE6}" type="presOf" srcId="{DBC087D5-1BBE-4462-AA9E-5316EF10541C}" destId="{A42A8450-5E08-47AD-BAE4-818952C7C527}" srcOrd="0" destOrd="0" presId="urn:microsoft.com/office/officeart/2009/layout/CircleArrowProcess"/>
    <dgm:cxn modelId="{2F7B053A-70FF-472E-91B3-1B97D4891C76}" srcId="{CD6E388C-9CCC-42EB-A665-82A0E2D467E0}" destId="{E23796A6-5B48-4E3B-82C2-A9D19FE08091}" srcOrd="0" destOrd="0" parTransId="{237FEC4B-ECDD-4D7F-8F7D-B35B3F602F58}" sibTransId="{B7A742CB-5978-4FBB-952B-42DCA6423A83}"/>
    <dgm:cxn modelId="{963ABF9F-3B3B-41A9-BE23-0365D9A7E2EA}" srcId="{CD6E388C-9CCC-42EB-A665-82A0E2D467E0}" destId="{DBC087D5-1BBE-4462-AA9E-5316EF10541C}" srcOrd="1" destOrd="0" parTransId="{84DF0558-F45C-479A-BDED-4DA68E6885A8}" sibTransId="{74448425-DBCE-493B-BA19-26F3551CDF7E}"/>
    <dgm:cxn modelId="{7563860A-BB28-406D-939C-1208893368AB}" type="presParOf" srcId="{8947E9F5-4008-4104-BAD9-2E137196D964}" destId="{A4806FC5-4390-4569-A50E-D0E5E232586F}" srcOrd="0" destOrd="0" presId="urn:microsoft.com/office/officeart/2009/layout/CircleArrowProcess"/>
    <dgm:cxn modelId="{665840AF-27A3-40D3-A62D-0D15E503E19C}" type="presParOf" srcId="{A4806FC5-4390-4569-A50E-D0E5E232586F}" destId="{8C506E25-9F2E-4C6E-BE78-44811CBF390B}" srcOrd="0" destOrd="0" presId="urn:microsoft.com/office/officeart/2009/layout/CircleArrowProcess"/>
    <dgm:cxn modelId="{BA08B50C-DCD0-47FB-B88E-9AD68153660F}" type="presParOf" srcId="{8947E9F5-4008-4104-BAD9-2E137196D964}" destId="{A98350B1-3801-4A25-80DC-2F5D42959235}" srcOrd="1" destOrd="0" presId="urn:microsoft.com/office/officeart/2009/layout/CircleArrowProcess"/>
    <dgm:cxn modelId="{5F0AA7EE-C0BE-4DCD-8E34-100DDA2E1071}" type="presParOf" srcId="{8947E9F5-4008-4104-BAD9-2E137196D964}" destId="{3E056A43-59D7-4068-8F38-C09BE83C2325}" srcOrd="2" destOrd="0" presId="urn:microsoft.com/office/officeart/2009/layout/CircleArrowProcess"/>
    <dgm:cxn modelId="{B5D3692B-30FC-4FAD-AB9F-66CC161F1206}" type="presParOf" srcId="{3E056A43-59D7-4068-8F38-C09BE83C2325}" destId="{E581D306-F64B-46DB-B005-45C439564EFD}" srcOrd="0" destOrd="0" presId="urn:microsoft.com/office/officeart/2009/layout/CircleArrowProcess"/>
    <dgm:cxn modelId="{C5C5FC16-3C76-4969-90FA-ECDB74345A8D}" type="presParOf" srcId="{8947E9F5-4008-4104-BAD9-2E137196D964}" destId="{A42A8450-5E08-47AD-BAE4-818952C7C527}" srcOrd="3" destOrd="0" presId="urn:microsoft.com/office/officeart/2009/layout/CircleArrowProcess"/>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2E48966-685E-4E2F-AF65-B92444544493}" type="doc">
      <dgm:prSet loTypeId="urn:microsoft.com/office/officeart/2005/8/layout/gear1" loCatId="cycle" qsTypeId="urn:microsoft.com/office/officeart/2005/8/quickstyle/simple1" qsCatId="simple" csTypeId="urn:microsoft.com/office/officeart/2005/8/colors/accent1_2" csCatId="accent1" phldr="1"/>
      <dgm:spPr/>
    </dgm:pt>
    <dgm:pt modelId="{64DC9FB2-AAEB-4E7A-A2B6-8975C0B05549}">
      <dgm:prSet phldrT="[Texto]" custT="1"/>
      <dgm:spPr/>
      <dgm:t>
        <a:bodyPr/>
        <a:lstStyle/>
        <a:p>
          <a:r>
            <a:rPr lang="es-EC" sz="2400" dirty="0" smtClean="0"/>
            <a:t>Apraxia motora </a:t>
          </a:r>
          <a:endParaRPr lang="es-EC" sz="2400" dirty="0"/>
        </a:p>
      </dgm:t>
    </dgm:pt>
    <dgm:pt modelId="{1888C9A6-30E4-4EAD-9CCB-7A05C5ACEB0D}" type="parTrans" cxnId="{0CC610F4-0832-4036-82C6-BFCFEC939E5C}">
      <dgm:prSet/>
      <dgm:spPr/>
      <dgm:t>
        <a:bodyPr/>
        <a:lstStyle/>
        <a:p>
          <a:endParaRPr lang="es-EC"/>
        </a:p>
      </dgm:t>
    </dgm:pt>
    <dgm:pt modelId="{6E9BBFE9-561C-490E-A357-4F74F5D1AC08}" type="sibTrans" cxnId="{0CC610F4-0832-4036-82C6-BFCFEC939E5C}">
      <dgm:prSet/>
      <dgm:spPr/>
      <dgm:t>
        <a:bodyPr/>
        <a:lstStyle/>
        <a:p>
          <a:endParaRPr lang="es-EC"/>
        </a:p>
      </dgm:t>
    </dgm:pt>
    <dgm:pt modelId="{5776C165-7225-4B49-8494-0E16386D25F3}">
      <dgm:prSet phldrT="[Texto]" custT="1"/>
      <dgm:spPr/>
      <dgm:t>
        <a:bodyPr/>
        <a:lstStyle/>
        <a:p>
          <a:r>
            <a:rPr lang="es-EC" sz="1600" dirty="0" smtClean="0"/>
            <a:t>Destrucción produce movimientos  </a:t>
          </a:r>
          <a:r>
            <a:rPr lang="es-EC" sz="1400" dirty="0" smtClean="0"/>
            <a:t>descoordinados</a:t>
          </a:r>
          <a:endParaRPr lang="es-EC" sz="1400" dirty="0"/>
        </a:p>
      </dgm:t>
    </dgm:pt>
    <dgm:pt modelId="{5EDBBE0E-5AEB-48FC-B7A6-CE9411D644F8}" type="parTrans" cxnId="{1E2859CB-61DD-49F9-9201-0385001BB241}">
      <dgm:prSet/>
      <dgm:spPr/>
      <dgm:t>
        <a:bodyPr/>
        <a:lstStyle/>
        <a:p>
          <a:endParaRPr lang="es-EC"/>
        </a:p>
      </dgm:t>
    </dgm:pt>
    <dgm:pt modelId="{515C044C-32B8-4A95-B2AA-6C1C16560B52}" type="sibTrans" cxnId="{1E2859CB-61DD-49F9-9201-0385001BB241}">
      <dgm:prSet/>
      <dgm:spPr/>
      <dgm:t>
        <a:bodyPr/>
        <a:lstStyle/>
        <a:p>
          <a:endParaRPr lang="es-EC"/>
        </a:p>
      </dgm:t>
    </dgm:pt>
    <dgm:pt modelId="{254888EF-B2A5-4F44-8A02-D7C6A15C46D9}">
      <dgm:prSet phldrT="[Texto]" custT="1"/>
      <dgm:spPr/>
      <dgm:t>
        <a:bodyPr/>
        <a:lstStyle/>
        <a:p>
          <a:r>
            <a:rPr lang="es-EC" sz="1600" dirty="0" smtClean="0"/>
            <a:t> Manos y dedos</a:t>
          </a:r>
          <a:endParaRPr lang="es-EC" sz="1600" dirty="0"/>
        </a:p>
      </dgm:t>
    </dgm:pt>
    <dgm:pt modelId="{020B0C58-072C-4534-A90C-6ADD4B08572D}" type="parTrans" cxnId="{BB2E37D8-41C6-41CA-A8D3-C7E5623BB747}">
      <dgm:prSet/>
      <dgm:spPr/>
      <dgm:t>
        <a:bodyPr/>
        <a:lstStyle/>
        <a:p>
          <a:endParaRPr lang="es-EC"/>
        </a:p>
      </dgm:t>
    </dgm:pt>
    <dgm:pt modelId="{7393B783-8FC7-4844-9528-D2EFE5062048}" type="sibTrans" cxnId="{BB2E37D8-41C6-41CA-A8D3-C7E5623BB747}">
      <dgm:prSet/>
      <dgm:spPr/>
      <dgm:t>
        <a:bodyPr/>
        <a:lstStyle/>
        <a:p>
          <a:endParaRPr lang="es-EC"/>
        </a:p>
      </dgm:t>
    </dgm:pt>
    <dgm:pt modelId="{D5310E33-BC3A-4045-B2CF-7FCBC30FFE0F}" type="pres">
      <dgm:prSet presAssocID="{72E48966-685E-4E2F-AF65-B92444544493}" presName="composite" presStyleCnt="0">
        <dgm:presLayoutVars>
          <dgm:chMax val="3"/>
          <dgm:animLvl val="lvl"/>
          <dgm:resizeHandles val="exact"/>
        </dgm:presLayoutVars>
      </dgm:prSet>
      <dgm:spPr/>
    </dgm:pt>
    <dgm:pt modelId="{742DE1FD-2B4C-4FB6-85C5-6F2124DF5069}" type="pres">
      <dgm:prSet presAssocID="{64DC9FB2-AAEB-4E7A-A2B6-8975C0B05549}" presName="gear1" presStyleLbl="node1" presStyleIdx="0" presStyleCnt="3" custScaleX="89661" custScaleY="62605" custLinFactNeighborX="8431">
        <dgm:presLayoutVars>
          <dgm:chMax val="1"/>
          <dgm:bulletEnabled val="1"/>
        </dgm:presLayoutVars>
      </dgm:prSet>
      <dgm:spPr/>
      <dgm:t>
        <a:bodyPr/>
        <a:lstStyle/>
        <a:p>
          <a:endParaRPr lang="es-EC"/>
        </a:p>
      </dgm:t>
    </dgm:pt>
    <dgm:pt modelId="{DEDB1740-5BA8-4123-9A8D-7EAC4B999A0B}" type="pres">
      <dgm:prSet presAssocID="{64DC9FB2-AAEB-4E7A-A2B6-8975C0B05549}" presName="gear1srcNode" presStyleLbl="node1" presStyleIdx="0" presStyleCnt="3"/>
      <dgm:spPr/>
      <dgm:t>
        <a:bodyPr/>
        <a:lstStyle/>
        <a:p>
          <a:endParaRPr lang="es-EC"/>
        </a:p>
      </dgm:t>
    </dgm:pt>
    <dgm:pt modelId="{0D083D93-B7B7-4422-B03F-D0AF76F3ACEB}" type="pres">
      <dgm:prSet presAssocID="{64DC9FB2-AAEB-4E7A-A2B6-8975C0B05549}" presName="gear1dstNode" presStyleLbl="node1" presStyleIdx="0" presStyleCnt="3"/>
      <dgm:spPr/>
      <dgm:t>
        <a:bodyPr/>
        <a:lstStyle/>
        <a:p>
          <a:endParaRPr lang="es-EC"/>
        </a:p>
      </dgm:t>
    </dgm:pt>
    <dgm:pt modelId="{487C6E6F-7600-47C1-9ADF-10A86487BD95}" type="pres">
      <dgm:prSet presAssocID="{5776C165-7225-4B49-8494-0E16386D25F3}" presName="gear2" presStyleLbl="node1" presStyleIdx="1" presStyleCnt="3" custScaleX="155697" custScaleY="143165" custLinFactNeighborX="-4651" custLinFactNeighborY="3177">
        <dgm:presLayoutVars>
          <dgm:chMax val="1"/>
          <dgm:bulletEnabled val="1"/>
        </dgm:presLayoutVars>
      </dgm:prSet>
      <dgm:spPr/>
      <dgm:t>
        <a:bodyPr/>
        <a:lstStyle/>
        <a:p>
          <a:endParaRPr lang="es-EC"/>
        </a:p>
      </dgm:t>
    </dgm:pt>
    <dgm:pt modelId="{66CB019D-D241-4B9D-86DD-A65953186593}" type="pres">
      <dgm:prSet presAssocID="{5776C165-7225-4B49-8494-0E16386D25F3}" presName="gear2srcNode" presStyleLbl="node1" presStyleIdx="1" presStyleCnt="3"/>
      <dgm:spPr/>
      <dgm:t>
        <a:bodyPr/>
        <a:lstStyle/>
        <a:p>
          <a:endParaRPr lang="es-EC"/>
        </a:p>
      </dgm:t>
    </dgm:pt>
    <dgm:pt modelId="{7DF44223-D0A5-4AE6-83F0-2EE72C98A6AF}" type="pres">
      <dgm:prSet presAssocID="{5776C165-7225-4B49-8494-0E16386D25F3}" presName="gear2dstNode" presStyleLbl="node1" presStyleIdx="1" presStyleCnt="3"/>
      <dgm:spPr/>
      <dgm:t>
        <a:bodyPr/>
        <a:lstStyle/>
        <a:p>
          <a:endParaRPr lang="es-EC"/>
        </a:p>
      </dgm:t>
    </dgm:pt>
    <dgm:pt modelId="{77705E37-53E7-42AE-89A4-FDFC3B8E74B8}" type="pres">
      <dgm:prSet presAssocID="{254888EF-B2A5-4F44-8A02-D7C6A15C46D9}" presName="gear3" presStyleLbl="node1" presStyleIdx="2" presStyleCnt="3" custScaleX="129241" custScaleY="116036" custLinFactNeighborX="19365" custLinFactNeighborY="-5757"/>
      <dgm:spPr/>
      <dgm:t>
        <a:bodyPr/>
        <a:lstStyle/>
        <a:p>
          <a:endParaRPr lang="es-EC"/>
        </a:p>
      </dgm:t>
    </dgm:pt>
    <dgm:pt modelId="{340BCDA2-68D1-410A-B995-735E79C051D5}" type="pres">
      <dgm:prSet presAssocID="{254888EF-B2A5-4F44-8A02-D7C6A15C46D9}" presName="gear3tx" presStyleLbl="node1" presStyleIdx="2" presStyleCnt="3">
        <dgm:presLayoutVars>
          <dgm:chMax val="1"/>
          <dgm:bulletEnabled val="1"/>
        </dgm:presLayoutVars>
      </dgm:prSet>
      <dgm:spPr/>
      <dgm:t>
        <a:bodyPr/>
        <a:lstStyle/>
        <a:p>
          <a:endParaRPr lang="es-EC"/>
        </a:p>
      </dgm:t>
    </dgm:pt>
    <dgm:pt modelId="{E5DAD3C1-ACEE-46A5-B40B-C5D57AB9A45A}" type="pres">
      <dgm:prSet presAssocID="{254888EF-B2A5-4F44-8A02-D7C6A15C46D9}" presName="gear3srcNode" presStyleLbl="node1" presStyleIdx="2" presStyleCnt="3"/>
      <dgm:spPr/>
      <dgm:t>
        <a:bodyPr/>
        <a:lstStyle/>
        <a:p>
          <a:endParaRPr lang="es-EC"/>
        </a:p>
      </dgm:t>
    </dgm:pt>
    <dgm:pt modelId="{3178BC92-416F-4E7B-BC48-E5A3A26A4338}" type="pres">
      <dgm:prSet presAssocID="{254888EF-B2A5-4F44-8A02-D7C6A15C46D9}" presName="gear3dstNode" presStyleLbl="node1" presStyleIdx="2" presStyleCnt="3"/>
      <dgm:spPr/>
      <dgm:t>
        <a:bodyPr/>
        <a:lstStyle/>
        <a:p>
          <a:endParaRPr lang="es-EC"/>
        </a:p>
      </dgm:t>
    </dgm:pt>
    <dgm:pt modelId="{847F9C64-8A60-4511-AD95-4138E951CAA7}" type="pres">
      <dgm:prSet presAssocID="{6E9BBFE9-561C-490E-A357-4F74F5D1AC08}" presName="connector1" presStyleLbl="sibTrans2D1" presStyleIdx="0" presStyleCnt="3"/>
      <dgm:spPr/>
      <dgm:t>
        <a:bodyPr/>
        <a:lstStyle/>
        <a:p>
          <a:endParaRPr lang="es-EC"/>
        </a:p>
      </dgm:t>
    </dgm:pt>
    <dgm:pt modelId="{0B75E353-7A6B-4BCA-A4DC-4D2558A9473D}" type="pres">
      <dgm:prSet presAssocID="{515C044C-32B8-4A95-B2AA-6C1C16560B52}" presName="connector2" presStyleLbl="sibTrans2D1" presStyleIdx="1" presStyleCnt="3"/>
      <dgm:spPr/>
      <dgm:t>
        <a:bodyPr/>
        <a:lstStyle/>
        <a:p>
          <a:endParaRPr lang="es-EC"/>
        </a:p>
      </dgm:t>
    </dgm:pt>
    <dgm:pt modelId="{C792A196-9A6C-4EB6-98DF-91F5D9D8D834}" type="pres">
      <dgm:prSet presAssocID="{7393B783-8FC7-4844-9528-D2EFE5062048}" presName="connector3" presStyleLbl="sibTrans2D1" presStyleIdx="2" presStyleCnt="3"/>
      <dgm:spPr/>
      <dgm:t>
        <a:bodyPr/>
        <a:lstStyle/>
        <a:p>
          <a:endParaRPr lang="es-EC"/>
        </a:p>
      </dgm:t>
    </dgm:pt>
  </dgm:ptLst>
  <dgm:cxnLst>
    <dgm:cxn modelId="{CD350286-0836-4F6E-8BDB-559E8079C923}" type="presOf" srcId="{254888EF-B2A5-4F44-8A02-D7C6A15C46D9}" destId="{E5DAD3C1-ACEE-46A5-B40B-C5D57AB9A45A}" srcOrd="2" destOrd="0" presId="urn:microsoft.com/office/officeart/2005/8/layout/gear1"/>
    <dgm:cxn modelId="{0E1F452E-0ECF-47A1-910B-756206F73B84}" type="presOf" srcId="{72E48966-685E-4E2F-AF65-B92444544493}" destId="{D5310E33-BC3A-4045-B2CF-7FCBC30FFE0F}" srcOrd="0" destOrd="0" presId="urn:microsoft.com/office/officeart/2005/8/layout/gear1"/>
    <dgm:cxn modelId="{17DF7CCA-BBF9-49D3-91FF-3485FB533C14}" type="presOf" srcId="{5776C165-7225-4B49-8494-0E16386D25F3}" destId="{7DF44223-D0A5-4AE6-83F0-2EE72C98A6AF}" srcOrd="2" destOrd="0" presId="urn:microsoft.com/office/officeart/2005/8/layout/gear1"/>
    <dgm:cxn modelId="{0009677A-AAED-4B56-BBC5-1688739C5F05}" type="presOf" srcId="{64DC9FB2-AAEB-4E7A-A2B6-8975C0B05549}" destId="{0D083D93-B7B7-4422-B03F-D0AF76F3ACEB}" srcOrd="2" destOrd="0" presId="urn:microsoft.com/office/officeart/2005/8/layout/gear1"/>
    <dgm:cxn modelId="{15FBC72F-5A12-4814-B3C0-9F69FD2486B8}" type="presOf" srcId="{6E9BBFE9-561C-490E-A357-4F74F5D1AC08}" destId="{847F9C64-8A60-4511-AD95-4138E951CAA7}" srcOrd="0" destOrd="0" presId="urn:microsoft.com/office/officeart/2005/8/layout/gear1"/>
    <dgm:cxn modelId="{642F70FE-0E11-4A15-A604-007E5E858EAC}" type="presOf" srcId="{254888EF-B2A5-4F44-8A02-D7C6A15C46D9}" destId="{3178BC92-416F-4E7B-BC48-E5A3A26A4338}" srcOrd="3" destOrd="0" presId="urn:microsoft.com/office/officeart/2005/8/layout/gear1"/>
    <dgm:cxn modelId="{624F90FE-6C7A-47C1-856B-CA1A3707C9B7}" type="presOf" srcId="{7393B783-8FC7-4844-9528-D2EFE5062048}" destId="{C792A196-9A6C-4EB6-98DF-91F5D9D8D834}" srcOrd="0" destOrd="0" presId="urn:microsoft.com/office/officeart/2005/8/layout/gear1"/>
    <dgm:cxn modelId="{8F4966E7-2098-417F-8DA3-5316776F7BA6}" type="presOf" srcId="{5776C165-7225-4B49-8494-0E16386D25F3}" destId="{66CB019D-D241-4B9D-86DD-A65953186593}" srcOrd="1" destOrd="0" presId="urn:microsoft.com/office/officeart/2005/8/layout/gear1"/>
    <dgm:cxn modelId="{0CC610F4-0832-4036-82C6-BFCFEC939E5C}" srcId="{72E48966-685E-4E2F-AF65-B92444544493}" destId="{64DC9FB2-AAEB-4E7A-A2B6-8975C0B05549}" srcOrd="0" destOrd="0" parTransId="{1888C9A6-30E4-4EAD-9CCB-7A05C5ACEB0D}" sibTransId="{6E9BBFE9-561C-490E-A357-4F74F5D1AC08}"/>
    <dgm:cxn modelId="{FC9930DA-E1E8-4D2F-A1AA-ABCE2015F2F7}" type="presOf" srcId="{515C044C-32B8-4A95-B2AA-6C1C16560B52}" destId="{0B75E353-7A6B-4BCA-A4DC-4D2558A9473D}" srcOrd="0" destOrd="0" presId="urn:microsoft.com/office/officeart/2005/8/layout/gear1"/>
    <dgm:cxn modelId="{69D7E511-1D87-4D7D-94F4-7FCF66100711}" type="presOf" srcId="{5776C165-7225-4B49-8494-0E16386D25F3}" destId="{487C6E6F-7600-47C1-9ADF-10A86487BD95}" srcOrd="0" destOrd="0" presId="urn:microsoft.com/office/officeart/2005/8/layout/gear1"/>
    <dgm:cxn modelId="{3EED81A5-C42D-4FEB-A4BB-4BA7F58F5591}" type="presOf" srcId="{254888EF-B2A5-4F44-8A02-D7C6A15C46D9}" destId="{77705E37-53E7-42AE-89A4-FDFC3B8E74B8}" srcOrd="0" destOrd="0" presId="urn:microsoft.com/office/officeart/2005/8/layout/gear1"/>
    <dgm:cxn modelId="{BB2E37D8-41C6-41CA-A8D3-C7E5623BB747}" srcId="{72E48966-685E-4E2F-AF65-B92444544493}" destId="{254888EF-B2A5-4F44-8A02-D7C6A15C46D9}" srcOrd="2" destOrd="0" parTransId="{020B0C58-072C-4534-A90C-6ADD4B08572D}" sibTransId="{7393B783-8FC7-4844-9528-D2EFE5062048}"/>
    <dgm:cxn modelId="{2F60F542-CC3A-4B50-A963-053EFFB4510A}" type="presOf" srcId="{64DC9FB2-AAEB-4E7A-A2B6-8975C0B05549}" destId="{742DE1FD-2B4C-4FB6-85C5-6F2124DF5069}" srcOrd="0" destOrd="0" presId="urn:microsoft.com/office/officeart/2005/8/layout/gear1"/>
    <dgm:cxn modelId="{35F251AE-CD0C-4313-8637-FBCEF38266F7}" type="presOf" srcId="{254888EF-B2A5-4F44-8A02-D7C6A15C46D9}" destId="{340BCDA2-68D1-410A-B995-735E79C051D5}" srcOrd="1" destOrd="0" presId="urn:microsoft.com/office/officeart/2005/8/layout/gear1"/>
    <dgm:cxn modelId="{50B94707-4BB8-4A31-ADCA-F560177AC7C7}" type="presOf" srcId="{64DC9FB2-AAEB-4E7A-A2B6-8975C0B05549}" destId="{DEDB1740-5BA8-4123-9A8D-7EAC4B999A0B}" srcOrd="1" destOrd="0" presId="urn:microsoft.com/office/officeart/2005/8/layout/gear1"/>
    <dgm:cxn modelId="{1E2859CB-61DD-49F9-9201-0385001BB241}" srcId="{72E48966-685E-4E2F-AF65-B92444544493}" destId="{5776C165-7225-4B49-8494-0E16386D25F3}" srcOrd="1" destOrd="0" parTransId="{5EDBBE0E-5AEB-48FC-B7A6-CE9411D644F8}" sibTransId="{515C044C-32B8-4A95-B2AA-6C1C16560B52}"/>
    <dgm:cxn modelId="{D4EC46F2-11C6-4493-BB90-DC969B8C1784}" type="presParOf" srcId="{D5310E33-BC3A-4045-B2CF-7FCBC30FFE0F}" destId="{742DE1FD-2B4C-4FB6-85C5-6F2124DF5069}" srcOrd="0" destOrd="0" presId="urn:microsoft.com/office/officeart/2005/8/layout/gear1"/>
    <dgm:cxn modelId="{B941A63B-77C0-417A-96ED-FEC1EFE0C6C7}" type="presParOf" srcId="{D5310E33-BC3A-4045-B2CF-7FCBC30FFE0F}" destId="{DEDB1740-5BA8-4123-9A8D-7EAC4B999A0B}" srcOrd="1" destOrd="0" presId="urn:microsoft.com/office/officeart/2005/8/layout/gear1"/>
    <dgm:cxn modelId="{60F2981A-4AB5-4674-8142-6B17F4BFDF11}" type="presParOf" srcId="{D5310E33-BC3A-4045-B2CF-7FCBC30FFE0F}" destId="{0D083D93-B7B7-4422-B03F-D0AF76F3ACEB}" srcOrd="2" destOrd="0" presId="urn:microsoft.com/office/officeart/2005/8/layout/gear1"/>
    <dgm:cxn modelId="{57B9DBCA-3A00-400A-BE3B-339282E56AC7}" type="presParOf" srcId="{D5310E33-BC3A-4045-B2CF-7FCBC30FFE0F}" destId="{487C6E6F-7600-47C1-9ADF-10A86487BD95}" srcOrd="3" destOrd="0" presId="urn:microsoft.com/office/officeart/2005/8/layout/gear1"/>
    <dgm:cxn modelId="{74A0C88D-6383-43DA-A74F-4A697A1DF913}" type="presParOf" srcId="{D5310E33-BC3A-4045-B2CF-7FCBC30FFE0F}" destId="{66CB019D-D241-4B9D-86DD-A65953186593}" srcOrd="4" destOrd="0" presId="urn:microsoft.com/office/officeart/2005/8/layout/gear1"/>
    <dgm:cxn modelId="{080A568B-8E9C-46E7-B601-4C7F1A25F903}" type="presParOf" srcId="{D5310E33-BC3A-4045-B2CF-7FCBC30FFE0F}" destId="{7DF44223-D0A5-4AE6-83F0-2EE72C98A6AF}" srcOrd="5" destOrd="0" presId="urn:microsoft.com/office/officeart/2005/8/layout/gear1"/>
    <dgm:cxn modelId="{6C7C0498-40A3-42C2-AC97-A5B9BD4D05E0}" type="presParOf" srcId="{D5310E33-BC3A-4045-B2CF-7FCBC30FFE0F}" destId="{77705E37-53E7-42AE-89A4-FDFC3B8E74B8}" srcOrd="6" destOrd="0" presId="urn:microsoft.com/office/officeart/2005/8/layout/gear1"/>
    <dgm:cxn modelId="{F43D03B9-3907-47FE-AD73-5F4C4041001B}" type="presParOf" srcId="{D5310E33-BC3A-4045-B2CF-7FCBC30FFE0F}" destId="{340BCDA2-68D1-410A-B995-735E79C051D5}" srcOrd="7" destOrd="0" presId="urn:microsoft.com/office/officeart/2005/8/layout/gear1"/>
    <dgm:cxn modelId="{608E90B7-4E99-4851-81F9-CDF97D013F68}" type="presParOf" srcId="{D5310E33-BC3A-4045-B2CF-7FCBC30FFE0F}" destId="{E5DAD3C1-ACEE-46A5-B40B-C5D57AB9A45A}" srcOrd="8" destOrd="0" presId="urn:microsoft.com/office/officeart/2005/8/layout/gear1"/>
    <dgm:cxn modelId="{35420EAF-87A5-447D-A6EE-FCCD134FC10F}" type="presParOf" srcId="{D5310E33-BC3A-4045-B2CF-7FCBC30FFE0F}" destId="{3178BC92-416F-4E7B-BC48-E5A3A26A4338}" srcOrd="9" destOrd="0" presId="urn:microsoft.com/office/officeart/2005/8/layout/gear1"/>
    <dgm:cxn modelId="{0A8F238C-6024-46AE-AD08-53428A3ACEA9}" type="presParOf" srcId="{D5310E33-BC3A-4045-B2CF-7FCBC30FFE0F}" destId="{847F9C64-8A60-4511-AD95-4138E951CAA7}" srcOrd="10" destOrd="0" presId="urn:microsoft.com/office/officeart/2005/8/layout/gear1"/>
    <dgm:cxn modelId="{7B7E2F40-F6D0-437F-8648-82E11FFCF2AF}" type="presParOf" srcId="{D5310E33-BC3A-4045-B2CF-7FCBC30FFE0F}" destId="{0B75E353-7A6B-4BCA-A4DC-4D2558A9473D}" srcOrd="11" destOrd="0" presId="urn:microsoft.com/office/officeart/2005/8/layout/gear1"/>
    <dgm:cxn modelId="{0338E132-4A1E-408C-B547-2E568FE82EB8}" type="presParOf" srcId="{D5310E33-BC3A-4045-B2CF-7FCBC30FFE0F}" destId="{C792A196-9A6C-4EB6-98DF-91F5D9D8D834}" srcOrd="12" destOrd="0" presId="urn:microsoft.com/office/officeart/2005/8/layout/gear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F20B49C-5FA5-4393-B5EF-42F579620BEA}" type="doc">
      <dgm:prSet loTypeId="urn:microsoft.com/office/officeart/2005/8/layout/cycle1" loCatId="cycle" qsTypeId="urn:microsoft.com/office/officeart/2005/8/quickstyle/simple1" qsCatId="simple" csTypeId="urn:microsoft.com/office/officeart/2005/8/colors/accent1_2" csCatId="accent1" phldr="1"/>
      <dgm:spPr/>
      <dgm:t>
        <a:bodyPr/>
        <a:lstStyle/>
        <a:p>
          <a:endParaRPr lang="es-EC"/>
        </a:p>
      </dgm:t>
    </dgm:pt>
    <dgm:pt modelId="{35DBC58B-7B78-454A-B5AC-1938A8E6C2F5}">
      <dgm:prSet phldrT="[Texto]" custT="1"/>
      <dgm:spPr/>
      <dgm:t>
        <a:bodyPr/>
        <a:lstStyle/>
        <a:p>
          <a:r>
            <a:rPr lang="es-EC" sz="1400" dirty="0" smtClean="0"/>
            <a:t>1.Los axones procedentes de las células de </a:t>
          </a:r>
          <a:r>
            <a:rPr lang="es-EC" sz="1400" dirty="0" err="1" smtClean="0"/>
            <a:t>Betz</a:t>
          </a:r>
          <a:r>
            <a:rPr lang="es-EC" sz="1400" dirty="0" smtClean="0"/>
            <a:t>(regresan colaterales a la Corteza)</a:t>
          </a:r>
          <a:endParaRPr lang="es-EC" sz="1400" dirty="0"/>
        </a:p>
      </dgm:t>
    </dgm:pt>
    <dgm:pt modelId="{6ED03944-3376-4166-9675-A31D4AA0E892}" type="parTrans" cxnId="{7D9BD843-61A2-4C87-AE59-7EE7BC6573CC}">
      <dgm:prSet/>
      <dgm:spPr/>
      <dgm:t>
        <a:bodyPr/>
        <a:lstStyle/>
        <a:p>
          <a:endParaRPr lang="es-EC"/>
        </a:p>
      </dgm:t>
    </dgm:pt>
    <dgm:pt modelId="{DDC0A756-E886-44F3-B936-6C53351640E6}" type="sibTrans" cxnId="{7D9BD843-61A2-4C87-AE59-7EE7BC6573CC}">
      <dgm:prSet/>
      <dgm:spPr/>
      <dgm:t>
        <a:bodyPr/>
        <a:lstStyle/>
        <a:p>
          <a:endParaRPr lang="es-EC"/>
        </a:p>
      </dgm:t>
    </dgm:pt>
    <dgm:pt modelId="{A0479E45-6430-4AB5-BE71-4190813FA8EB}">
      <dgm:prSet phldrT="[Texto]" custT="1"/>
      <dgm:spPr/>
      <dgm:t>
        <a:bodyPr/>
        <a:lstStyle/>
        <a:p>
          <a:r>
            <a:rPr lang="es-EC" sz="1400" dirty="0" smtClean="0"/>
            <a:t>2. Gran número de fibras motoras van desde la CM hasta el núcleo caudado y </a:t>
          </a:r>
          <a:r>
            <a:rPr lang="es-EC" sz="1400" dirty="0" err="1" smtClean="0"/>
            <a:t>putamen</a:t>
          </a:r>
          <a:r>
            <a:rPr lang="es-EC" sz="1400" dirty="0" smtClean="0"/>
            <a:t> (músculos posturales)</a:t>
          </a:r>
          <a:endParaRPr lang="es-EC" sz="1400" dirty="0"/>
        </a:p>
      </dgm:t>
    </dgm:pt>
    <dgm:pt modelId="{76D7FACF-3EE0-4048-A471-D778A7B89846}" type="parTrans" cxnId="{D5A3A787-DBF1-4F33-AB28-FB67BFAE5D55}">
      <dgm:prSet/>
      <dgm:spPr/>
      <dgm:t>
        <a:bodyPr/>
        <a:lstStyle/>
        <a:p>
          <a:endParaRPr lang="es-EC"/>
        </a:p>
      </dgm:t>
    </dgm:pt>
    <dgm:pt modelId="{432B9B0B-C2DB-4185-B7A4-5E92550FFF8F}" type="sibTrans" cxnId="{D5A3A787-DBF1-4F33-AB28-FB67BFAE5D55}">
      <dgm:prSet/>
      <dgm:spPr/>
      <dgm:t>
        <a:bodyPr/>
        <a:lstStyle/>
        <a:p>
          <a:endParaRPr lang="es-EC"/>
        </a:p>
      </dgm:t>
    </dgm:pt>
    <dgm:pt modelId="{E6E06D2F-7229-4ED1-BC2A-0809E2EF49AA}">
      <dgm:prSet phldrT="[Texto]" custT="1"/>
      <dgm:spPr/>
      <dgm:t>
        <a:bodyPr/>
        <a:lstStyle/>
        <a:p>
          <a:r>
            <a:rPr lang="es-EC" sz="1400" dirty="0" smtClean="0"/>
            <a:t>3. Moderadas fibras motoras llegan al núcleo rojo luego Vía </a:t>
          </a:r>
          <a:r>
            <a:rPr lang="es-EC" sz="1400" dirty="0" err="1" smtClean="0"/>
            <a:t>Rubroespinal</a:t>
          </a:r>
          <a:endParaRPr lang="es-EC" sz="1400" dirty="0"/>
        </a:p>
      </dgm:t>
    </dgm:pt>
    <dgm:pt modelId="{98B70082-0E33-4689-A1F1-FA0EE64D43F4}" type="parTrans" cxnId="{AA7023A4-2F48-42CA-965E-CB5C5ABA6FC8}">
      <dgm:prSet/>
      <dgm:spPr/>
      <dgm:t>
        <a:bodyPr/>
        <a:lstStyle/>
        <a:p>
          <a:endParaRPr lang="es-EC"/>
        </a:p>
      </dgm:t>
    </dgm:pt>
    <dgm:pt modelId="{BA98A7C4-A810-43E8-8359-052007D0ABEC}" type="sibTrans" cxnId="{AA7023A4-2F48-42CA-965E-CB5C5ABA6FC8}">
      <dgm:prSet/>
      <dgm:spPr/>
      <dgm:t>
        <a:bodyPr/>
        <a:lstStyle/>
        <a:p>
          <a:endParaRPr lang="es-EC"/>
        </a:p>
      </dgm:t>
    </dgm:pt>
    <dgm:pt modelId="{664850CB-30B2-4389-940D-82EFAF702CB0}">
      <dgm:prSet phldrT="[Texto]" custT="1"/>
      <dgm:spPr/>
      <dgm:t>
        <a:bodyPr/>
        <a:lstStyle/>
        <a:p>
          <a:r>
            <a:rPr lang="es-EC" sz="1400" dirty="0" smtClean="0"/>
            <a:t>4. Moderadas fibras se desvían hacia la FR y núcleos </a:t>
          </a:r>
          <a:r>
            <a:rPr lang="es-EC" sz="1400" dirty="0" err="1" smtClean="0"/>
            <a:t>vestibulares</a:t>
          </a:r>
          <a:r>
            <a:rPr lang="es-EC" sz="1400" dirty="0" smtClean="0"/>
            <a:t>, Vías </a:t>
          </a:r>
          <a:r>
            <a:rPr lang="es-EC" sz="1400" dirty="0" err="1" smtClean="0"/>
            <a:t>Retículoespinal</a:t>
          </a:r>
          <a:r>
            <a:rPr lang="es-EC" sz="1400" dirty="0" smtClean="0"/>
            <a:t> y </a:t>
          </a:r>
          <a:r>
            <a:rPr lang="es-EC" sz="1400" dirty="0" err="1" smtClean="0"/>
            <a:t>Vestíbuloespinal</a:t>
          </a:r>
          <a:r>
            <a:rPr lang="es-EC" sz="1400" dirty="0" smtClean="0"/>
            <a:t> (algunas al cerebelo) </a:t>
          </a:r>
          <a:endParaRPr lang="es-EC" sz="1400" dirty="0"/>
        </a:p>
      </dgm:t>
    </dgm:pt>
    <dgm:pt modelId="{20939FD4-559C-4F99-BB59-BF3271297963}" type="parTrans" cxnId="{EE756334-752C-4CC4-8722-D24FA5557854}">
      <dgm:prSet/>
      <dgm:spPr/>
      <dgm:t>
        <a:bodyPr/>
        <a:lstStyle/>
        <a:p>
          <a:endParaRPr lang="es-EC"/>
        </a:p>
      </dgm:t>
    </dgm:pt>
    <dgm:pt modelId="{708D2A3E-19D2-45E1-B374-3E7A7F689655}" type="sibTrans" cxnId="{EE756334-752C-4CC4-8722-D24FA5557854}">
      <dgm:prSet/>
      <dgm:spPr/>
      <dgm:t>
        <a:bodyPr/>
        <a:lstStyle/>
        <a:p>
          <a:endParaRPr lang="es-EC"/>
        </a:p>
      </dgm:t>
    </dgm:pt>
    <dgm:pt modelId="{9F095036-D4F5-4175-8930-2D350283D93E}">
      <dgm:prSet phldrT="[Texto]" custT="1"/>
      <dgm:spPr/>
      <dgm:t>
        <a:bodyPr/>
        <a:lstStyle/>
        <a:p>
          <a:r>
            <a:rPr lang="es-EC" sz="1400" dirty="0" smtClean="0"/>
            <a:t>5. Muchas fibras hacen sinapsis en núcleos del puente, vía </a:t>
          </a:r>
          <a:r>
            <a:rPr lang="es-EC" sz="1400" dirty="0" err="1" smtClean="0"/>
            <a:t>pontocerebelosa</a:t>
          </a:r>
          <a:r>
            <a:rPr lang="es-EC" sz="1400" dirty="0" smtClean="0"/>
            <a:t>. </a:t>
          </a:r>
          <a:endParaRPr lang="es-EC" sz="1400" dirty="0"/>
        </a:p>
      </dgm:t>
    </dgm:pt>
    <dgm:pt modelId="{6ECDD82B-BF1B-4602-94C3-288D17E5834F}" type="parTrans" cxnId="{3750E0F2-9EB1-4D6B-BE97-5DA06A4387EB}">
      <dgm:prSet/>
      <dgm:spPr/>
      <dgm:t>
        <a:bodyPr/>
        <a:lstStyle/>
        <a:p>
          <a:endParaRPr lang="es-EC"/>
        </a:p>
      </dgm:t>
    </dgm:pt>
    <dgm:pt modelId="{34D75000-B80E-45DF-B42C-030BF4ED57A0}" type="sibTrans" cxnId="{3750E0F2-9EB1-4D6B-BE97-5DA06A4387EB}">
      <dgm:prSet/>
      <dgm:spPr/>
      <dgm:t>
        <a:bodyPr/>
        <a:lstStyle/>
        <a:p>
          <a:endParaRPr lang="es-EC"/>
        </a:p>
      </dgm:t>
    </dgm:pt>
    <dgm:pt modelId="{E748EA09-69AD-4DBA-AF40-E56A4AE27734}" type="pres">
      <dgm:prSet presAssocID="{EF20B49C-5FA5-4393-B5EF-42F579620BEA}" presName="cycle" presStyleCnt="0">
        <dgm:presLayoutVars>
          <dgm:dir/>
          <dgm:resizeHandles val="exact"/>
        </dgm:presLayoutVars>
      </dgm:prSet>
      <dgm:spPr/>
      <dgm:t>
        <a:bodyPr/>
        <a:lstStyle/>
        <a:p>
          <a:endParaRPr lang="es-EC"/>
        </a:p>
      </dgm:t>
    </dgm:pt>
    <dgm:pt modelId="{EB21C5CD-B978-4486-8BFD-738D9DF83FD7}" type="pres">
      <dgm:prSet presAssocID="{35DBC58B-7B78-454A-B5AC-1938A8E6C2F5}" presName="dummy" presStyleCnt="0"/>
      <dgm:spPr/>
    </dgm:pt>
    <dgm:pt modelId="{C2C57C61-BE8F-4E53-99D4-B97506ABC435}" type="pres">
      <dgm:prSet presAssocID="{35DBC58B-7B78-454A-B5AC-1938A8E6C2F5}" presName="node" presStyleLbl="revTx" presStyleIdx="0" presStyleCnt="5" custScaleX="108839">
        <dgm:presLayoutVars>
          <dgm:bulletEnabled val="1"/>
        </dgm:presLayoutVars>
      </dgm:prSet>
      <dgm:spPr/>
      <dgm:t>
        <a:bodyPr/>
        <a:lstStyle/>
        <a:p>
          <a:endParaRPr lang="es-EC"/>
        </a:p>
      </dgm:t>
    </dgm:pt>
    <dgm:pt modelId="{542B31B5-1408-43C2-B296-1C2AF491EACB}" type="pres">
      <dgm:prSet presAssocID="{DDC0A756-E886-44F3-B936-6C53351640E6}" presName="sibTrans" presStyleLbl="node1" presStyleIdx="0" presStyleCnt="5"/>
      <dgm:spPr/>
      <dgm:t>
        <a:bodyPr/>
        <a:lstStyle/>
        <a:p>
          <a:endParaRPr lang="es-EC"/>
        </a:p>
      </dgm:t>
    </dgm:pt>
    <dgm:pt modelId="{9689A6F7-287B-4415-B8CB-7DB16E46FE03}" type="pres">
      <dgm:prSet presAssocID="{A0479E45-6430-4AB5-BE71-4190813FA8EB}" presName="dummy" presStyleCnt="0"/>
      <dgm:spPr/>
    </dgm:pt>
    <dgm:pt modelId="{230C0014-25E7-4BE9-9E64-7D958CC72D01}" type="pres">
      <dgm:prSet presAssocID="{A0479E45-6430-4AB5-BE71-4190813FA8EB}" presName="node" presStyleLbl="revTx" presStyleIdx="1" presStyleCnt="5" custScaleX="147739" custScaleY="119655">
        <dgm:presLayoutVars>
          <dgm:bulletEnabled val="1"/>
        </dgm:presLayoutVars>
      </dgm:prSet>
      <dgm:spPr/>
      <dgm:t>
        <a:bodyPr/>
        <a:lstStyle/>
        <a:p>
          <a:endParaRPr lang="es-EC"/>
        </a:p>
      </dgm:t>
    </dgm:pt>
    <dgm:pt modelId="{40417D7B-269A-4C50-B13F-3DC581B910BD}" type="pres">
      <dgm:prSet presAssocID="{432B9B0B-C2DB-4185-B7A4-5E92550FFF8F}" presName="sibTrans" presStyleLbl="node1" presStyleIdx="1" presStyleCnt="5"/>
      <dgm:spPr/>
      <dgm:t>
        <a:bodyPr/>
        <a:lstStyle/>
        <a:p>
          <a:endParaRPr lang="es-EC"/>
        </a:p>
      </dgm:t>
    </dgm:pt>
    <dgm:pt modelId="{9F50701F-D95C-47F0-A356-04739312152C}" type="pres">
      <dgm:prSet presAssocID="{E6E06D2F-7229-4ED1-BC2A-0809E2EF49AA}" presName="dummy" presStyleCnt="0"/>
      <dgm:spPr/>
    </dgm:pt>
    <dgm:pt modelId="{A553795D-3923-4329-BDF1-836FFDF0E43E}" type="pres">
      <dgm:prSet presAssocID="{E6E06D2F-7229-4ED1-BC2A-0809E2EF49AA}" presName="node" presStyleLbl="revTx" presStyleIdx="2" presStyleCnt="5" custScaleX="114647" custScaleY="117238" custRadScaleRad="95593">
        <dgm:presLayoutVars>
          <dgm:bulletEnabled val="1"/>
        </dgm:presLayoutVars>
      </dgm:prSet>
      <dgm:spPr/>
      <dgm:t>
        <a:bodyPr/>
        <a:lstStyle/>
        <a:p>
          <a:endParaRPr lang="es-EC"/>
        </a:p>
      </dgm:t>
    </dgm:pt>
    <dgm:pt modelId="{59D3C169-1428-49DA-85CF-CFC20F25BEE0}" type="pres">
      <dgm:prSet presAssocID="{BA98A7C4-A810-43E8-8359-052007D0ABEC}" presName="sibTrans" presStyleLbl="node1" presStyleIdx="2" presStyleCnt="5"/>
      <dgm:spPr/>
      <dgm:t>
        <a:bodyPr/>
        <a:lstStyle/>
        <a:p>
          <a:endParaRPr lang="es-EC"/>
        </a:p>
      </dgm:t>
    </dgm:pt>
    <dgm:pt modelId="{F02AA74A-243B-43AD-864D-74747F11A9FC}" type="pres">
      <dgm:prSet presAssocID="{664850CB-30B2-4389-940D-82EFAF702CB0}" presName="dummy" presStyleCnt="0"/>
      <dgm:spPr/>
    </dgm:pt>
    <dgm:pt modelId="{97D52227-74C7-42FD-9FEE-D795DB50D385}" type="pres">
      <dgm:prSet presAssocID="{664850CB-30B2-4389-940D-82EFAF702CB0}" presName="node" presStyleLbl="revTx" presStyleIdx="3" presStyleCnt="5" custScaleX="155741">
        <dgm:presLayoutVars>
          <dgm:bulletEnabled val="1"/>
        </dgm:presLayoutVars>
      </dgm:prSet>
      <dgm:spPr/>
      <dgm:t>
        <a:bodyPr/>
        <a:lstStyle/>
        <a:p>
          <a:endParaRPr lang="es-EC"/>
        </a:p>
      </dgm:t>
    </dgm:pt>
    <dgm:pt modelId="{0EEBFDEC-09D7-4BE4-8087-84A1C4C36010}" type="pres">
      <dgm:prSet presAssocID="{708D2A3E-19D2-45E1-B374-3E7A7F689655}" presName="sibTrans" presStyleLbl="node1" presStyleIdx="3" presStyleCnt="5"/>
      <dgm:spPr/>
      <dgm:t>
        <a:bodyPr/>
        <a:lstStyle/>
        <a:p>
          <a:endParaRPr lang="es-EC"/>
        </a:p>
      </dgm:t>
    </dgm:pt>
    <dgm:pt modelId="{BC63B030-A11E-42DC-B23C-ECBAF58E4EE7}" type="pres">
      <dgm:prSet presAssocID="{9F095036-D4F5-4175-8930-2D350283D93E}" presName="dummy" presStyleCnt="0"/>
      <dgm:spPr/>
    </dgm:pt>
    <dgm:pt modelId="{D5C89494-66DD-457A-AB6C-FADF412A3410}" type="pres">
      <dgm:prSet presAssocID="{9F095036-D4F5-4175-8930-2D350283D93E}" presName="node" presStyleLbl="revTx" presStyleIdx="4" presStyleCnt="5" custScaleX="136608" custRadScaleRad="104026" custRadScaleInc="-35985">
        <dgm:presLayoutVars>
          <dgm:bulletEnabled val="1"/>
        </dgm:presLayoutVars>
      </dgm:prSet>
      <dgm:spPr/>
      <dgm:t>
        <a:bodyPr/>
        <a:lstStyle/>
        <a:p>
          <a:endParaRPr lang="es-EC"/>
        </a:p>
      </dgm:t>
    </dgm:pt>
    <dgm:pt modelId="{6A7526FC-D0B8-4E87-AA69-214BFE7E3085}" type="pres">
      <dgm:prSet presAssocID="{34D75000-B80E-45DF-B42C-030BF4ED57A0}" presName="sibTrans" presStyleLbl="node1" presStyleIdx="4" presStyleCnt="5"/>
      <dgm:spPr/>
      <dgm:t>
        <a:bodyPr/>
        <a:lstStyle/>
        <a:p>
          <a:endParaRPr lang="es-EC"/>
        </a:p>
      </dgm:t>
    </dgm:pt>
  </dgm:ptLst>
  <dgm:cxnLst>
    <dgm:cxn modelId="{AA7023A4-2F48-42CA-965E-CB5C5ABA6FC8}" srcId="{EF20B49C-5FA5-4393-B5EF-42F579620BEA}" destId="{E6E06D2F-7229-4ED1-BC2A-0809E2EF49AA}" srcOrd="2" destOrd="0" parTransId="{98B70082-0E33-4689-A1F1-FA0EE64D43F4}" sibTransId="{BA98A7C4-A810-43E8-8359-052007D0ABEC}"/>
    <dgm:cxn modelId="{378190EF-5FF5-4F87-8A1B-5E3B698062DA}" type="presOf" srcId="{35DBC58B-7B78-454A-B5AC-1938A8E6C2F5}" destId="{C2C57C61-BE8F-4E53-99D4-B97506ABC435}" srcOrd="0" destOrd="0" presId="urn:microsoft.com/office/officeart/2005/8/layout/cycle1"/>
    <dgm:cxn modelId="{3750E0F2-9EB1-4D6B-BE97-5DA06A4387EB}" srcId="{EF20B49C-5FA5-4393-B5EF-42F579620BEA}" destId="{9F095036-D4F5-4175-8930-2D350283D93E}" srcOrd="4" destOrd="0" parTransId="{6ECDD82B-BF1B-4602-94C3-288D17E5834F}" sibTransId="{34D75000-B80E-45DF-B42C-030BF4ED57A0}"/>
    <dgm:cxn modelId="{D5CAE5E0-8455-4FE7-8B2B-92696F7124B5}" type="presOf" srcId="{9F095036-D4F5-4175-8930-2D350283D93E}" destId="{D5C89494-66DD-457A-AB6C-FADF412A3410}" srcOrd="0" destOrd="0" presId="urn:microsoft.com/office/officeart/2005/8/layout/cycle1"/>
    <dgm:cxn modelId="{7D9BD843-61A2-4C87-AE59-7EE7BC6573CC}" srcId="{EF20B49C-5FA5-4393-B5EF-42F579620BEA}" destId="{35DBC58B-7B78-454A-B5AC-1938A8E6C2F5}" srcOrd="0" destOrd="0" parTransId="{6ED03944-3376-4166-9675-A31D4AA0E892}" sibTransId="{DDC0A756-E886-44F3-B936-6C53351640E6}"/>
    <dgm:cxn modelId="{B3F5C548-C9B5-451D-9CF4-1266CFF6F3CE}" type="presOf" srcId="{A0479E45-6430-4AB5-BE71-4190813FA8EB}" destId="{230C0014-25E7-4BE9-9E64-7D958CC72D01}" srcOrd="0" destOrd="0" presId="urn:microsoft.com/office/officeart/2005/8/layout/cycle1"/>
    <dgm:cxn modelId="{31E85639-F98F-484F-8F6F-66E259DECEEC}" type="presOf" srcId="{34D75000-B80E-45DF-B42C-030BF4ED57A0}" destId="{6A7526FC-D0B8-4E87-AA69-214BFE7E3085}" srcOrd="0" destOrd="0" presId="urn:microsoft.com/office/officeart/2005/8/layout/cycle1"/>
    <dgm:cxn modelId="{E910227F-C159-4333-BF21-05F7B385B9F1}" type="presOf" srcId="{E6E06D2F-7229-4ED1-BC2A-0809E2EF49AA}" destId="{A553795D-3923-4329-BDF1-836FFDF0E43E}" srcOrd="0" destOrd="0" presId="urn:microsoft.com/office/officeart/2005/8/layout/cycle1"/>
    <dgm:cxn modelId="{660E630A-FA79-4338-95DF-FB73DCE342BA}" type="presOf" srcId="{DDC0A756-E886-44F3-B936-6C53351640E6}" destId="{542B31B5-1408-43C2-B296-1C2AF491EACB}" srcOrd="0" destOrd="0" presId="urn:microsoft.com/office/officeart/2005/8/layout/cycle1"/>
    <dgm:cxn modelId="{C407F155-F31B-4765-99CF-7D13E0145344}" type="presOf" srcId="{EF20B49C-5FA5-4393-B5EF-42F579620BEA}" destId="{E748EA09-69AD-4DBA-AF40-E56A4AE27734}" srcOrd="0" destOrd="0" presId="urn:microsoft.com/office/officeart/2005/8/layout/cycle1"/>
    <dgm:cxn modelId="{E2D6B797-110D-410B-BFFF-6BFC3D737283}" type="presOf" srcId="{432B9B0B-C2DB-4185-B7A4-5E92550FFF8F}" destId="{40417D7B-269A-4C50-B13F-3DC581B910BD}" srcOrd="0" destOrd="0" presId="urn:microsoft.com/office/officeart/2005/8/layout/cycle1"/>
    <dgm:cxn modelId="{75CD1AE3-C19E-4394-9612-48ABA6A12E02}" type="presOf" srcId="{664850CB-30B2-4389-940D-82EFAF702CB0}" destId="{97D52227-74C7-42FD-9FEE-D795DB50D385}" srcOrd="0" destOrd="0" presId="urn:microsoft.com/office/officeart/2005/8/layout/cycle1"/>
    <dgm:cxn modelId="{EF935A21-E6D1-4972-BAD6-322E1C0A8623}" type="presOf" srcId="{BA98A7C4-A810-43E8-8359-052007D0ABEC}" destId="{59D3C169-1428-49DA-85CF-CFC20F25BEE0}" srcOrd="0" destOrd="0" presId="urn:microsoft.com/office/officeart/2005/8/layout/cycle1"/>
    <dgm:cxn modelId="{C1C045FC-5801-468A-A43C-C037EB4019DA}" type="presOf" srcId="{708D2A3E-19D2-45E1-B374-3E7A7F689655}" destId="{0EEBFDEC-09D7-4BE4-8087-84A1C4C36010}" srcOrd="0" destOrd="0" presId="urn:microsoft.com/office/officeart/2005/8/layout/cycle1"/>
    <dgm:cxn modelId="{EE756334-752C-4CC4-8722-D24FA5557854}" srcId="{EF20B49C-5FA5-4393-B5EF-42F579620BEA}" destId="{664850CB-30B2-4389-940D-82EFAF702CB0}" srcOrd="3" destOrd="0" parTransId="{20939FD4-559C-4F99-BB59-BF3271297963}" sibTransId="{708D2A3E-19D2-45E1-B374-3E7A7F689655}"/>
    <dgm:cxn modelId="{D5A3A787-DBF1-4F33-AB28-FB67BFAE5D55}" srcId="{EF20B49C-5FA5-4393-B5EF-42F579620BEA}" destId="{A0479E45-6430-4AB5-BE71-4190813FA8EB}" srcOrd="1" destOrd="0" parTransId="{76D7FACF-3EE0-4048-A471-D778A7B89846}" sibTransId="{432B9B0B-C2DB-4185-B7A4-5E92550FFF8F}"/>
    <dgm:cxn modelId="{1ADA19E1-46B7-41C5-B551-FE295A463A15}" type="presParOf" srcId="{E748EA09-69AD-4DBA-AF40-E56A4AE27734}" destId="{EB21C5CD-B978-4486-8BFD-738D9DF83FD7}" srcOrd="0" destOrd="0" presId="urn:microsoft.com/office/officeart/2005/8/layout/cycle1"/>
    <dgm:cxn modelId="{7426B79C-BEF4-4C5C-B391-6CC209CC2A11}" type="presParOf" srcId="{E748EA09-69AD-4DBA-AF40-E56A4AE27734}" destId="{C2C57C61-BE8F-4E53-99D4-B97506ABC435}" srcOrd="1" destOrd="0" presId="urn:microsoft.com/office/officeart/2005/8/layout/cycle1"/>
    <dgm:cxn modelId="{8AF17575-2D1E-4D95-ADF5-949A6FAA5EC4}" type="presParOf" srcId="{E748EA09-69AD-4DBA-AF40-E56A4AE27734}" destId="{542B31B5-1408-43C2-B296-1C2AF491EACB}" srcOrd="2" destOrd="0" presId="urn:microsoft.com/office/officeart/2005/8/layout/cycle1"/>
    <dgm:cxn modelId="{96749018-3819-49E5-8CA8-275F4E84A31B}" type="presParOf" srcId="{E748EA09-69AD-4DBA-AF40-E56A4AE27734}" destId="{9689A6F7-287B-4415-B8CB-7DB16E46FE03}" srcOrd="3" destOrd="0" presId="urn:microsoft.com/office/officeart/2005/8/layout/cycle1"/>
    <dgm:cxn modelId="{372CFFC5-0C39-44B8-A727-00C288162840}" type="presParOf" srcId="{E748EA09-69AD-4DBA-AF40-E56A4AE27734}" destId="{230C0014-25E7-4BE9-9E64-7D958CC72D01}" srcOrd="4" destOrd="0" presId="urn:microsoft.com/office/officeart/2005/8/layout/cycle1"/>
    <dgm:cxn modelId="{B3013964-99F1-48C4-B26F-74F52E2A4D39}" type="presParOf" srcId="{E748EA09-69AD-4DBA-AF40-E56A4AE27734}" destId="{40417D7B-269A-4C50-B13F-3DC581B910BD}" srcOrd="5" destOrd="0" presId="urn:microsoft.com/office/officeart/2005/8/layout/cycle1"/>
    <dgm:cxn modelId="{821EDCDB-3D28-4EF7-BBED-139703048E0C}" type="presParOf" srcId="{E748EA09-69AD-4DBA-AF40-E56A4AE27734}" destId="{9F50701F-D95C-47F0-A356-04739312152C}" srcOrd="6" destOrd="0" presId="urn:microsoft.com/office/officeart/2005/8/layout/cycle1"/>
    <dgm:cxn modelId="{C734FF7D-F484-4C7E-A7FF-1D7B8C8ADDF9}" type="presParOf" srcId="{E748EA09-69AD-4DBA-AF40-E56A4AE27734}" destId="{A553795D-3923-4329-BDF1-836FFDF0E43E}" srcOrd="7" destOrd="0" presId="urn:microsoft.com/office/officeart/2005/8/layout/cycle1"/>
    <dgm:cxn modelId="{62E9EC87-4410-4DBF-8517-BC7FBEE1AB23}" type="presParOf" srcId="{E748EA09-69AD-4DBA-AF40-E56A4AE27734}" destId="{59D3C169-1428-49DA-85CF-CFC20F25BEE0}" srcOrd="8" destOrd="0" presId="urn:microsoft.com/office/officeart/2005/8/layout/cycle1"/>
    <dgm:cxn modelId="{F32D76C8-1B74-4121-BFED-10F14D97CBC5}" type="presParOf" srcId="{E748EA09-69AD-4DBA-AF40-E56A4AE27734}" destId="{F02AA74A-243B-43AD-864D-74747F11A9FC}" srcOrd="9" destOrd="0" presId="urn:microsoft.com/office/officeart/2005/8/layout/cycle1"/>
    <dgm:cxn modelId="{D8E35BAE-3C5C-45B5-958D-5EF6C909296C}" type="presParOf" srcId="{E748EA09-69AD-4DBA-AF40-E56A4AE27734}" destId="{97D52227-74C7-42FD-9FEE-D795DB50D385}" srcOrd="10" destOrd="0" presId="urn:microsoft.com/office/officeart/2005/8/layout/cycle1"/>
    <dgm:cxn modelId="{F38B9FDA-5B29-483E-9114-94D2558CBFC9}" type="presParOf" srcId="{E748EA09-69AD-4DBA-AF40-E56A4AE27734}" destId="{0EEBFDEC-09D7-4BE4-8087-84A1C4C36010}" srcOrd="11" destOrd="0" presId="urn:microsoft.com/office/officeart/2005/8/layout/cycle1"/>
    <dgm:cxn modelId="{2BFE51D9-C4E2-4908-93A1-DB98A2E9F299}" type="presParOf" srcId="{E748EA09-69AD-4DBA-AF40-E56A4AE27734}" destId="{BC63B030-A11E-42DC-B23C-ECBAF58E4EE7}" srcOrd="12" destOrd="0" presId="urn:microsoft.com/office/officeart/2005/8/layout/cycle1"/>
    <dgm:cxn modelId="{252A85D7-3A12-4B11-B0F3-C9CACEBA5C1E}" type="presParOf" srcId="{E748EA09-69AD-4DBA-AF40-E56A4AE27734}" destId="{D5C89494-66DD-457A-AB6C-FADF412A3410}" srcOrd="13" destOrd="0" presId="urn:microsoft.com/office/officeart/2005/8/layout/cycle1"/>
    <dgm:cxn modelId="{423B4F30-9E80-4B2A-A1B5-6E2C4E2EABB1}" type="presParOf" srcId="{E748EA09-69AD-4DBA-AF40-E56A4AE27734}" destId="{6A7526FC-D0B8-4E87-AA69-214BFE7E3085}" srcOrd="14" destOrd="0" presId="urn:microsoft.com/office/officeart/2005/8/layout/cycle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D15BA91-FF55-4CB2-925B-FA18BA7BEAD9}" type="doc">
      <dgm:prSet loTypeId="urn:microsoft.com/office/officeart/2005/8/layout/rings+Icon" loCatId="relationship" qsTypeId="urn:microsoft.com/office/officeart/2005/8/quickstyle/simple1" qsCatId="simple" csTypeId="urn:microsoft.com/office/officeart/2005/8/colors/accent1_2" csCatId="accent1" phldr="1"/>
      <dgm:spPr/>
    </dgm:pt>
    <dgm:pt modelId="{D4EB4531-13C3-4234-8776-E8EDAE540560}">
      <dgm:prSet phldrT="[Texto]" custT="1"/>
      <dgm:spPr/>
      <dgm:t>
        <a:bodyPr/>
        <a:lstStyle/>
        <a:p>
          <a:r>
            <a:rPr lang="es-EC" sz="1400" dirty="0" smtClean="0"/>
            <a:t>Situado en el mesencéfalo actúa con la vía corticoespinal recibe fibras desde la CMP a través del fascículo corticorrúbrico</a:t>
          </a:r>
          <a:endParaRPr lang="es-EC" sz="1400" dirty="0"/>
        </a:p>
      </dgm:t>
    </dgm:pt>
    <dgm:pt modelId="{3A1BBF85-04FE-476F-883F-BF43BBDAB15F}" type="parTrans" cxnId="{48D7F992-AF44-4168-8B43-6DDC9249417E}">
      <dgm:prSet/>
      <dgm:spPr/>
      <dgm:t>
        <a:bodyPr/>
        <a:lstStyle/>
        <a:p>
          <a:endParaRPr lang="es-EC" sz="1400"/>
        </a:p>
      </dgm:t>
    </dgm:pt>
    <dgm:pt modelId="{68EF6098-ED03-439F-A405-8DE6AFD8EC07}" type="sibTrans" cxnId="{48D7F992-AF44-4168-8B43-6DDC9249417E}">
      <dgm:prSet/>
      <dgm:spPr/>
      <dgm:t>
        <a:bodyPr/>
        <a:lstStyle/>
        <a:p>
          <a:endParaRPr lang="es-EC" sz="1400"/>
        </a:p>
      </dgm:t>
    </dgm:pt>
    <dgm:pt modelId="{C660A8E7-C59A-492E-8F41-4266A614785F}">
      <dgm:prSet phldrT="[Texto]" custT="1"/>
      <dgm:spPr/>
      <dgm:t>
        <a:bodyPr/>
        <a:lstStyle/>
        <a:p>
          <a:r>
            <a:rPr lang="es-EC" sz="1400" dirty="0" smtClean="0"/>
            <a:t>Fibras rubroespinales acaban en las </a:t>
          </a:r>
          <a:r>
            <a:rPr lang="es-EC" sz="1400" dirty="0" err="1" smtClean="0"/>
            <a:t>interneuronas</a:t>
          </a:r>
          <a:r>
            <a:rPr lang="es-EC" sz="1400" dirty="0" smtClean="0"/>
            <a:t> medulares, muy pocas directamente sobre Motoneuronas anteriores. </a:t>
          </a:r>
          <a:endParaRPr lang="es-EC" sz="1400" dirty="0"/>
        </a:p>
      </dgm:t>
    </dgm:pt>
    <dgm:pt modelId="{0D3E7846-EE6C-4209-A018-097CB6E2AA20}" type="parTrans" cxnId="{26208760-B4A4-4489-8604-134ECC3FC1F0}">
      <dgm:prSet/>
      <dgm:spPr/>
      <dgm:t>
        <a:bodyPr/>
        <a:lstStyle/>
        <a:p>
          <a:endParaRPr lang="es-EC" sz="1400"/>
        </a:p>
      </dgm:t>
    </dgm:pt>
    <dgm:pt modelId="{C92B9398-F8B6-4C82-ACD8-8740144A9B80}" type="sibTrans" cxnId="{26208760-B4A4-4489-8604-134ECC3FC1F0}">
      <dgm:prSet/>
      <dgm:spPr/>
      <dgm:t>
        <a:bodyPr/>
        <a:lstStyle/>
        <a:p>
          <a:endParaRPr lang="es-EC" sz="1400"/>
        </a:p>
      </dgm:t>
    </dgm:pt>
    <dgm:pt modelId="{D10C73C3-7B49-4B22-B0AC-48C466163E42}">
      <dgm:prSet phldrT="[Texto]" custT="1"/>
      <dgm:spPr/>
      <dgm:t>
        <a:bodyPr/>
        <a:lstStyle/>
        <a:p>
          <a:r>
            <a:rPr lang="es-EC" sz="1400" dirty="0" smtClean="0"/>
            <a:t>Estas fibras hacen sinapsis en la porción magnocelular que contiene grandes células que dan origen al fascículo </a:t>
          </a:r>
          <a:r>
            <a:rPr lang="es-EC" sz="1400" dirty="0" err="1" smtClean="0"/>
            <a:t>rubroespinal</a:t>
          </a:r>
          <a:r>
            <a:rPr lang="es-EC" sz="1400" dirty="0" smtClean="0"/>
            <a:t> (que también decusa)  </a:t>
          </a:r>
          <a:endParaRPr lang="es-EC" sz="1400" dirty="0"/>
        </a:p>
      </dgm:t>
    </dgm:pt>
    <dgm:pt modelId="{35B7D888-A90A-40FB-A86E-105F521B4B4D}" type="parTrans" cxnId="{7A03951E-6B6B-4F58-B931-131A4C03C85B}">
      <dgm:prSet/>
      <dgm:spPr/>
      <dgm:t>
        <a:bodyPr/>
        <a:lstStyle/>
        <a:p>
          <a:endParaRPr lang="es-EC" sz="1400"/>
        </a:p>
      </dgm:t>
    </dgm:pt>
    <dgm:pt modelId="{DBF7EF54-6B10-4140-A09E-8CCF103E4962}" type="sibTrans" cxnId="{7A03951E-6B6B-4F58-B931-131A4C03C85B}">
      <dgm:prSet/>
      <dgm:spPr/>
      <dgm:t>
        <a:bodyPr/>
        <a:lstStyle/>
        <a:p>
          <a:endParaRPr lang="es-EC" sz="1400"/>
        </a:p>
      </dgm:t>
    </dgm:pt>
    <dgm:pt modelId="{FDD8943C-88B1-4A1F-AE61-77F1A2EE2BA2}" type="pres">
      <dgm:prSet presAssocID="{FD15BA91-FF55-4CB2-925B-FA18BA7BEAD9}" presName="Name0" presStyleCnt="0">
        <dgm:presLayoutVars>
          <dgm:chMax val="7"/>
          <dgm:dir/>
          <dgm:resizeHandles val="exact"/>
        </dgm:presLayoutVars>
      </dgm:prSet>
      <dgm:spPr/>
    </dgm:pt>
    <dgm:pt modelId="{3A6F948C-18D9-4DFF-A31E-3E8C7F4FF783}" type="pres">
      <dgm:prSet presAssocID="{FD15BA91-FF55-4CB2-925B-FA18BA7BEAD9}" presName="ellipse1" presStyleLbl="vennNode1" presStyleIdx="0" presStyleCnt="3">
        <dgm:presLayoutVars>
          <dgm:bulletEnabled val="1"/>
        </dgm:presLayoutVars>
      </dgm:prSet>
      <dgm:spPr/>
      <dgm:t>
        <a:bodyPr/>
        <a:lstStyle/>
        <a:p>
          <a:endParaRPr lang="es-EC"/>
        </a:p>
      </dgm:t>
    </dgm:pt>
    <dgm:pt modelId="{8AAD6328-CBD0-4416-BEC5-B920EB942DFE}" type="pres">
      <dgm:prSet presAssocID="{FD15BA91-FF55-4CB2-925B-FA18BA7BEAD9}" presName="ellipse2" presStyleLbl="vennNode1" presStyleIdx="1" presStyleCnt="3" custScaleY="90720">
        <dgm:presLayoutVars>
          <dgm:bulletEnabled val="1"/>
        </dgm:presLayoutVars>
      </dgm:prSet>
      <dgm:spPr/>
      <dgm:t>
        <a:bodyPr/>
        <a:lstStyle/>
        <a:p>
          <a:endParaRPr lang="es-EC"/>
        </a:p>
      </dgm:t>
    </dgm:pt>
    <dgm:pt modelId="{0BE340E9-B67C-4B5E-972F-CC426FF88261}" type="pres">
      <dgm:prSet presAssocID="{FD15BA91-FF55-4CB2-925B-FA18BA7BEAD9}" presName="ellipse3" presStyleLbl="vennNode1" presStyleIdx="2" presStyleCnt="3">
        <dgm:presLayoutVars>
          <dgm:bulletEnabled val="1"/>
        </dgm:presLayoutVars>
      </dgm:prSet>
      <dgm:spPr/>
      <dgm:t>
        <a:bodyPr/>
        <a:lstStyle/>
        <a:p>
          <a:endParaRPr lang="es-EC"/>
        </a:p>
      </dgm:t>
    </dgm:pt>
  </dgm:ptLst>
  <dgm:cxnLst>
    <dgm:cxn modelId="{EF55D452-6D49-4634-BC4F-3A2CC761EA7D}" type="presOf" srcId="{D10C73C3-7B49-4B22-B0AC-48C466163E42}" destId="{0BE340E9-B67C-4B5E-972F-CC426FF88261}" srcOrd="0" destOrd="0" presId="urn:microsoft.com/office/officeart/2005/8/layout/rings+Icon"/>
    <dgm:cxn modelId="{7A03951E-6B6B-4F58-B931-131A4C03C85B}" srcId="{FD15BA91-FF55-4CB2-925B-FA18BA7BEAD9}" destId="{D10C73C3-7B49-4B22-B0AC-48C466163E42}" srcOrd="2" destOrd="0" parTransId="{35B7D888-A90A-40FB-A86E-105F521B4B4D}" sibTransId="{DBF7EF54-6B10-4140-A09E-8CCF103E4962}"/>
    <dgm:cxn modelId="{48D7F992-AF44-4168-8B43-6DDC9249417E}" srcId="{FD15BA91-FF55-4CB2-925B-FA18BA7BEAD9}" destId="{D4EB4531-13C3-4234-8776-E8EDAE540560}" srcOrd="0" destOrd="0" parTransId="{3A1BBF85-04FE-476F-883F-BF43BBDAB15F}" sibTransId="{68EF6098-ED03-439F-A405-8DE6AFD8EC07}"/>
    <dgm:cxn modelId="{EA05607E-2FC9-4D31-B999-BC85706CF516}" type="presOf" srcId="{D4EB4531-13C3-4234-8776-E8EDAE540560}" destId="{3A6F948C-18D9-4DFF-A31E-3E8C7F4FF783}" srcOrd="0" destOrd="0" presId="urn:microsoft.com/office/officeart/2005/8/layout/rings+Icon"/>
    <dgm:cxn modelId="{E7877A40-5143-4AE7-B2E7-5490FDEA72CD}" type="presOf" srcId="{FD15BA91-FF55-4CB2-925B-FA18BA7BEAD9}" destId="{FDD8943C-88B1-4A1F-AE61-77F1A2EE2BA2}" srcOrd="0" destOrd="0" presId="urn:microsoft.com/office/officeart/2005/8/layout/rings+Icon"/>
    <dgm:cxn modelId="{007DBC09-6C8F-438C-B4BA-C86B14D53E45}" type="presOf" srcId="{C660A8E7-C59A-492E-8F41-4266A614785F}" destId="{8AAD6328-CBD0-4416-BEC5-B920EB942DFE}" srcOrd="0" destOrd="0" presId="urn:microsoft.com/office/officeart/2005/8/layout/rings+Icon"/>
    <dgm:cxn modelId="{26208760-B4A4-4489-8604-134ECC3FC1F0}" srcId="{FD15BA91-FF55-4CB2-925B-FA18BA7BEAD9}" destId="{C660A8E7-C59A-492E-8F41-4266A614785F}" srcOrd="1" destOrd="0" parTransId="{0D3E7846-EE6C-4209-A018-097CB6E2AA20}" sibTransId="{C92B9398-F8B6-4C82-ACD8-8740144A9B80}"/>
    <dgm:cxn modelId="{32B0AE03-7D6E-49B2-85C8-8F8563D92C13}" type="presParOf" srcId="{FDD8943C-88B1-4A1F-AE61-77F1A2EE2BA2}" destId="{3A6F948C-18D9-4DFF-A31E-3E8C7F4FF783}" srcOrd="0" destOrd="0" presId="urn:microsoft.com/office/officeart/2005/8/layout/rings+Icon"/>
    <dgm:cxn modelId="{D13A764A-48FB-4FDE-9967-5EDDD66A05F7}" type="presParOf" srcId="{FDD8943C-88B1-4A1F-AE61-77F1A2EE2BA2}" destId="{8AAD6328-CBD0-4416-BEC5-B920EB942DFE}" srcOrd="1" destOrd="0" presId="urn:microsoft.com/office/officeart/2005/8/layout/rings+Icon"/>
    <dgm:cxn modelId="{EFDE14BE-F3FE-4BA1-8D7D-2CCC5F668CF2}" type="presParOf" srcId="{FDD8943C-88B1-4A1F-AE61-77F1A2EE2BA2}" destId="{0BE340E9-B67C-4B5E-972F-CC426FF88261}" srcOrd="2" destOrd="0" presId="urn:microsoft.com/office/officeart/2005/8/layout/rings+Icon"/>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D45ACE9-D43A-4601-A9D8-DD0AE7858E6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s-EC"/>
        </a:p>
      </dgm:t>
    </dgm:pt>
    <dgm:pt modelId="{323A77FE-8686-40AF-9866-EDA689762C59}">
      <dgm:prSet phldrT="[Texto]" custT="1"/>
      <dgm:spPr/>
      <dgm:t>
        <a:bodyPr/>
        <a:lstStyle/>
        <a:p>
          <a:r>
            <a:rPr lang="es-EC" sz="1600" dirty="0" smtClean="0"/>
            <a:t>La médula espinal proporciona patrones de movimiento reflejos específicos como respuesta a la estimulación nerviosa.</a:t>
          </a:r>
          <a:endParaRPr lang="es-EC" sz="1600" dirty="0"/>
        </a:p>
      </dgm:t>
    </dgm:pt>
    <dgm:pt modelId="{FEA3D888-5966-4402-AB36-319C8E0B530E}" type="parTrans" cxnId="{898F6479-6E3D-4BEA-9CC4-DBAFB1AAE3C3}">
      <dgm:prSet/>
      <dgm:spPr/>
      <dgm:t>
        <a:bodyPr/>
        <a:lstStyle/>
        <a:p>
          <a:endParaRPr lang="es-EC"/>
        </a:p>
      </dgm:t>
    </dgm:pt>
    <dgm:pt modelId="{81F0BFA8-55FE-4F1C-A458-22D70E285837}" type="sibTrans" cxnId="{898F6479-6E3D-4BEA-9CC4-DBAFB1AAE3C3}">
      <dgm:prSet/>
      <dgm:spPr/>
      <dgm:t>
        <a:bodyPr/>
        <a:lstStyle/>
        <a:p>
          <a:endParaRPr lang="es-EC"/>
        </a:p>
      </dgm:t>
    </dgm:pt>
    <dgm:pt modelId="{01BD9F8C-B347-42F2-9FD3-97147333DC9E}">
      <dgm:prSet phldrT="[Texto]" custT="1"/>
      <dgm:spPr/>
      <dgm:t>
        <a:bodyPr/>
        <a:lstStyle/>
        <a:p>
          <a:r>
            <a:rPr lang="es-EC" sz="1600" dirty="0" smtClean="0"/>
            <a:t>Estos patrones son importantes durante la excitación de las motoneuronas anteriores medulares con las señales del encéfalo </a:t>
          </a:r>
          <a:endParaRPr lang="es-EC" sz="1600" dirty="0"/>
        </a:p>
      </dgm:t>
    </dgm:pt>
    <dgm:pt modelId="{E795EDA4-4968-457E-84A1-1A1F031E5A5E}" type="parTrans" cxnId="{BC00625D-E72D-4116-8C10-35672D6AA28D}">
      <dgm:prSet/>
      <dgm:spPr/>
      <dgm:t>
        <a:bodyPr/>
        <a:lstStyle/>
        <a:p>
          <a:endParaRPr lang="es-EC"/>
        </a:p>
      </dgm:t>
    </dgm:pt>
    <dgm:pt modelId="{41FBC281-17D5-48D5-9E07-C3C285D31DCD}" type="sibTrans" cxnId="{BC00625D-E72D-4116-8C10-35672D6AA28D}">
      <dgm:prSet/>
      <dgm:spPr/>
      <dgm:t>
        <a:bodyPr/>
        <a:lstStyle/>
        <a:p>
          <a:endParaRPr lang="es-EC"/>
        </a:p>
      </dgm:t>
    </dgm:pt>
    <dgm:pt modelId="{C579AB3A-2B65-435F-95B5-2B613CF645A0}">
      <dgm:prSet phldrT="[Texto]" custT="1"/>
      <dgm:spPr/>
      <dgm:t>
        <a:bodyPr/>
        <a:lstStyle/>
        <a:p>
          <a:r>
            <a:rPr lang="es-EC" sz="1400" dirty="0" smtClean="0"/>
            <a:t>Mecanismos reflejos modulares como retirada, el de marcha , el de rascado y de procesos postulares que se activan por señales  ordenadoras del encéfalo.</a:t>
          </a:r>
          <a:endParaRPr lang="es-EC" sz="1400" dirty="0"/>
        </a:p>
      </dgm:t>
    </dgm:pt>
    <dgm:pt modelId="{A661D13B-D636-4C15-A541-C8C247FE4CAD}" type="parTrans" cxnId="{9DEFF50E-9C7C-4CD5-8179-41BAA5706B06}">
      <dgm:prSet/>
      <dgm:spPr/>
      <dgm:t>
        <a:bodyPr/>
        <a:lstStyle/>
        <a:p>
          <a:endParaRPr lang="es-EC"/>
        </a:p>
      </dgm:t>
    </dgm:pt>
    <dgm:pt modelId="{FB864F7D-AA36-4095-AB5E-5986CF22263F}" type="sibTrans" cxnId="{9DEFF50E-9C7C-4CD5-8179-41BAA5706B06}">
      <dgm:prSet/>
      <dgm:spPr/>
      <dgm:t>
        <a:bodyPr/>
        <a:lstStyle/>
        <a:p>
          <a:endParaRPr lang="es-EC"/>
        </a:p>
      </dgm:t>
    </dgm:pt>
    <dgm:pt modelId="{DC080F51-1FE5-499B-BE1B-B93590899CC0}" type="pres">
      <dgm:prSet presAssocID="{9D45ACE9-D43A-4601-A9D8-DD0AE7858E66}" presName="linear" presStyleCnt="0">
        <dgm:presLayoutVars>
          <dgm:dir/>
          <dgm:animLvl val="lvl"/>
          <dgm:resizeHandles val="exact"/>
        </dgm:presLayoutVars>
      </dgm:prSet>
      <dgm:spPr/>
      <dgm:t>
        <a:bodyPr/>
        <a:lstStyle/>
        <a:p>
          <a:endParaRPr lang="es-EC"/>
        </a:p>
      </dgm:t>
    </dgm:pt>
    <dgm:pt modelId="{D28BF88C-A81D-4900-8C4A-9A1605D2AA4F}" type="pres">
      <dgm:prSet presAssocID="{323A77FE-8686-40AF-9866-EDA689762C59}" presName="parentLin" presStyleCnt="0"/>
      <dgm:spPr/>
    </dgm:pt>
    <dgm:pt modelId="{EB5A959E-E6D2-463D-965E-E5458714702B}" type="pres">
      <dgm:prSet presAssocID="{323A77FE-8686-40AF-9866-EDA689762C59}" presName="parentLeftMargin" presStyleLbl="node1" presStyleIdx="0" presStyleCnt="3"/>
      <dgm:spPr/>
      <dgm:t>
        <a:bodyPr/>
        <a:lstStyle/>
        <a:p>
          <a:endParaRPr lang="es-EC"/>
        </a:p>
      </dgm:t>
    </dgm:pt>
    <dgm:pt modelId="{309B0636-B409-4307-9E5A-F61C8C3498FE}" type="pres">
      <dgm:prSet presAssocID="{323A77FE-8686-40AF-9866-EDA689762C59}" presName="parentText" presStyleLbl="node1" presStyleIdx="0" presStyleCnt="3" custLinFactX="26892" custLinFactNeighborX="100000">
        <dgm:presLayoutVars>
          <dgm:chMax val="0"/>
          <dgm:bulletEnabled val="1"/>
        </dgm:presLayoutVars>
      </dgm:prSet>
      <dgm:spPr/>
      <dgm:t>
        <a:bodyPr/>
        <a:lstStyle/>
        <a:p>
          <a:endParaRPr lang="es-EC"/>
        </a:p>
      </dgm:t>
    </dgm:pt>
    <dgm:pt modelId="{7059BF4D-A3CD-431B-A935-0636A5F5DC8E}" type="pres">
      <dgm:prSet presAssocID="{323A77FE-8686-40AF-9866-EDA689762C59}" presName="negativeSpace" presStyleCnt="0"/>
      <dgm:spPr/>
    </dgm:pt>
    <dgm:pt modelId="{4223BC96-8E1D-44C7-8C7A-31DB39BE106F}" type="pres">
      <dgm:prSet presAssocID="{323A77FE-8686-40AF-9866-EDA689762C59}" presName="childText" presStyleLbl="conFgAcc1" presStyleIdx="0" presStyleCnt="3">
        <dgm:presLayoutVars>
          <dgm:bulletEnabled val="1"/>
        </dgm:presLayoutVars>
      </dgm:prSet>
      <dgm:spPr/>
    </dgm:pt>
    <dgm:pt modelId="{CB8F5038-B8C1-4D5E-A589-DFA02F48F96B}" type="pres">
      <dgm:prSet presAssocID="{81F0BFA8-55FE-4F1C-A458-22D70E285837}" presName="spaceBetweenRectangles" presStyleCnt="0"/>
      <dgm:spPr/>
    </dgm:pt>
    <dgm:pt modelId="{00942070-848D-485F-B334-837A3DB7F84E}" type="pres">
      <dgm:prSet presAssocID="{01BD9F8C-B347-42F2-9FD3-97147333DC9E}" presName="parentLin" presStyleCnt="0"/>
      <dgm:spPr/>
    </dgm:pt>
    <dgm:pt modelId="{42741EF5-B1C4-461A-AB07-2A75CE387E22}" type="pres">
      <dgm:prSet presAssocID="{01BD9F8C-B347-42F2-9FD3-97147333DC9E}" presName="parentLeftMargin" presStyleLbl="node1" presStyleIdx="0" presStyleCnt="3"/>
      <dgm:spPr/>
      <dgm:t>
        <a:bodyPr/>
        <a:lstStyle/>
        <a:p>
          <a:endParaRPr lang="es-EC"/>
        </a:p>
      </dgm:t>
    </dgm:pt>
    <dgm:pt modelId="{0E02EED6-B6EC-454A-84B3-206C85D7F8D2}" type="pres">
      <dgm:prSet presAssocID="{01BD9F8C-B347-42F2-9FD3-97147333DC9E}" presName="parentText" presStyleLbl="node1" presStyleIdx="1" presStyleCnt="3" custLinFactX="26711" custLinFactNeighborX="100000">
        <dgm:presLayoutVars>
          <dgm:chMax val="0"/>
          <dgm:bulletEnabled val="1"/>
        </dgm:presLayoutVars>
      </dgm:prSet>
      <dgm:spPr/>
      <dgm:t>
        <a:bodyPr/>
        <a:lstStyle/>
        <a:p>
          <a:endParaRPr lang="es-EC"/>
        </a:p>
      </dgm:t>
    </dgm:pt>
    <dgm:pt modelId="{6FF5B866-74C0-4EBE-8D0D-6FE867F1AA65}" type="pres">
      <dgm:prSet presAssocID="{01BD9F8C-B347-42F2-9FD3-97147333DC9E}" presName="negativeSpace" presStyleCnt="0"/>
      <dgm:spPr/>
    </dgm:pt>
    <dgm:pt modelId="{206CC1F1-F6FE-46B7-A53F-F2BEC9A0B3B3}" type="pres">
      <dgm:prSet presAssocID="{01BD9F8C-B347-42F2-9FD3-97147333DC9E}" presName="childText" presStyleLbl="conFgAcc1" presStyleIdx="1" presStyleCnt="3">
        <dgm:presLayoutVars>
          <dgm:bulletEnabled val="1"/>
        </dgm:presLayoutVars>
      </dgm:prSet>
      <dgm:spPr/>
    </dgm:pt>
    <dgm:pt modelId="{DE0E09A0-7627-410B-B310-4FCE91B48653}" type="pres">
      <dgm:prSet presAssocID="{41FBC281-17D5-48D5-9E07-C3C285D31DCD}" presName="spaceBetweenRectangles" presStyleCnt="0"/>
      <dgm:spPr/>
    </dgm:pt>
    <dgm:pt modelId="{56EA6A3E-4134-4669-B923-BE6DC3E7D624}" type="pres">
      <dgm:prSet presAssocID="{C579AB3A-2B65-435F-95B5-2B613CF645A0}" presName="parentLin" presStyleCnt="0"/>
      <dgm:spPr/>
    </dgm:pt>
    <dgm:pt modelId="{A35B7E87-9031-4396-8548-773BB2AB9157}" type="pres">
      <dgm:prSet presAssocID="{C579AB3A-2B65-435F-95B5-2B613CF645A0}" presName="parentLeftMargin" presStyleLbl="node1" presStyleIdx="1" presStyleCnt="3"/>
      <dgm:spPr/>
      <dgm:t>
        <a:bodyPr/>
        <a:lstStyle/>
        <a:p>
          <a:endParaRPr lang="es-EC"/>
        </a:p>
      </dgm:t>
    </dgm:pt>
    <dgm:pt modelId="{6FF63664-5C45-421C-9B98-45AF3BB6A4EE}" type="pres">
      <dgm:prSet presAssocID="{C579AB3A-2B65-435F-95B5-2B613CF645A0}" presName="parentText" presStyleLbl="node1" presStyleIdx="2" presStyleCnt="3" custScaleX="97690" custScaleY="130002" custLinFactX="28229" custLinFactNeighborX="100000">
        <dgm:presLayoutVars>
          <dgm:chMax val="0"/>
          <dgm:bulletEnabled val="1"/>
        </dgm:presLayoutVars>
      </dgm:prSet>
      <dgm:spPr/>
      <dgm:t>
        <a:bodyPr/>
        <a:lstStyle/>
        <a:p>
          <a:endParaRPr lang="es-EC"/>
        </a:p>
      </dgm:t>
    </dgm:pt>
    <dgm:pt modelId="{2517C7E1-1584-4AEF-84A9-FAFDA1DF9B68}" type="pres">
      <dgm:prSet presAssocID="{C579AB3A-2B65-435F-95B5-2B613CF645A0}" presName="negativeSpace" presStyleCnt="0"/>
      <dgm:spPr/>
    </dgm:pt>
    <dgm:pt modelId="{AB7743B2-4BAC-4AEB-B60D-C36AB0AF6432}" type="pres">
      <dgm:prSet presAssocID="{C579AB3A-2B65-435F-95B5-2B613CF645A0}" presName="childText" presStyleLbl="conFgAcc1" presStyleIdx="2" presStyleCnt="3">
        <dgm:presLayoutVars>
          <dgm:bulletEnabled val="1"/>
        </dgm:presLayoutVars>
      </dgm:prSet>
      <dgm:spPr/>
    </dgm:pt>
  </dgm:ptLst>
  <dgm:cxnLst>
    <dgm:cxn modelId="{1358B3DC-0AB9-4EAF-8323-D78007D1C4CD}" type="presOf" srcId="{01BD9F8C-B347-42F2-9FD3-97147333DC9E}" destId="{42741EF5-B1C4-461A-AB07-2A75CE387E22}" srcOrd="0" destOrd="0" presId="urn:microsoft.com/office/officeart/2005/8/layout/list1"/>
    <dgm:cxn modelId="{E5E15E82-4D26-46D6-AC0E-349DF1B79F39}" type="presOf" srcId="{9D45ACE9-D43A-4601-A9D8-DD0AE7858E66}" destId="{DC080F51-1FE5-499B-BE1B-B93590899CC0}" srcOrd="0" destOrd="0" presId="urn:microsoft.com/office/officeart/2005/8/layout/list1"/>
    <dgm:cxn modelId="{9DEFF50E-9C7C-4CD5-8179-41BAA5706B06}" srcId="{9D45ACE9-D43A-4601-A9D8-DD0AE7858E66}" destId="{C579AB3A-2B65-435F-95B5-2B613CF645A0}" srcOrd="2" destOrd="0" parTransId="{A661D13B-D636-4C15-A541-C8C247FE4CAD}" sibTransId="{FB864F7D-AA36-4095-AB5E-5986CF22263F}"/>
    <dgm:cxn modelId="{7E4F8ACD-96CE-4CBD-88F3-F1976C071C92}" type="presOf" srcId="{01BD9F8C-B347-42F2-9FD3-97147333DC9E}" destId="{0E02EED6-B6EC-454A-84B3-206C85D7F8D2}" srcOrd="1" destOrd="0" presId="urn:microsoft.com/office/officeart/2005/8/layout/list1"/>
    <dgm:cxn modelId="{BC00625D-E72D-4116-8C10-35672D6AA28D}" srcId="{9D45ACE9-D43A-4601-A9D8-DD0AE7858E66}" destId="{01BD9F8C-B347-42F2-9FD3-97147333DC9E}" srcOrd="1" destOrd="0" parTransId="{E795EDA4-4968-457E-84A1-1A1F031E5A5E}" sibTransId="{41FBC281-17D5-48D5-9E07-C3C285D31DCD}"/>
    <dgm:cxn modelId="{898F6479-6E3D-4BEA-9CC4-DBAFB1AAE3C3}" srcId="{9D45ACE9-D43A-4601-A9D8-DD0AE7858E66}" destId="{323A77FE-8686-40AF-9866-EDA689762C59}" srcOrd="0" destOrd="0" parTransId="{FEA3D888-5966-4402-AB36-319C8E0B530E}" sibTransId="{81F0BFA8-55FE-4F1C-A458-22D70E285837}"/>
    <dgm:cxn modelId="{7D3ED8A2-193E-445D-916D-4BBEA431B6AB}" type="presOf" srcId="{C579AB3A-2B65-435F-95B5-2B613CF645A0}" destId="{A35B7E87-9031-4396-8548-773BB2AB9157}" srcOrd="0" destOrd="0" presId="urn:microsoft.com/office/officeart/2005/8/layout/list1"/>
    <dgm:cxn modelId="{DA33A2ED-C769-454B-A404-4B839164BD89}" type="presOf" srcId="{C579AB3A-2B65-435F-95B5-2B613CF645A0}" destId="{6FF63664-5C45-421C-9B98-45AF3BB6A4EE}" srcOrd="1" destOrd="0" presId="urn:microsoft.com/office/officeart/2005/8/layout/list1"/>
    <dgm:cxn modelId="{4F5B963A-029E-4961-ABAF-9F400C696AE0}" type="presOf" srcId="{323A77FE-8686-40AF-9866-EDA689762C59}" destId="{309B0636-B409-4307-9E5A-F61C8C3498FE}" srcOrd="1" destOrd="0" presId="urn:microsoft.com/office/officeart/2005/8/layout/list1"/>
    <dgm:cxn modelId="{6B582045-27F8-4ACB-B51D-C4FA0C0F6CF4}" type="presOf" srcId="{323A77FE-8686-40AF-9866-EDA689762C59}" destId="{EB5A959E-E6D2-463D-965E-E5458714702B}" srcOrd="0" destOrd="0" presId="urn:microsoft.com/office/officeart/2005/8/layout/list1"/>
    <dgm:cxn modelId="{DDA9F4AB-770B-47F5-9AB3-3EE87AF367A5}" type="presParOf" srcId="{DC080F51-1FE5-499B-BE1B-B93590899CC0}" destId="{D28BF88C-A81D-4900-8C4A-9A1605D2AA4F}" srcOrd="0" destOrd="0" presId="urn:microsoft.com/office/officeart/2005/8/layout/list1"/>
    <dgm:cxn modelId="{17E0A093-AE7E-4A41-ABCB-C6ABE5218815}" type="presParOf" srcId="{D28BF88C-A81D-4900-8C4A-9A1605D2AA4F}" destId="{EB5A959E-E6D2-463D-965E-E5458714702B}" srcOrd="0" destOrd="0" presId="urn:microsoft.com/office/officeart/2005/8/layout/list1"/>
    <dgm:cxn modelId="{AC30EEFB-F252-4C0B-94A7-B647BDD1950A}" type="presParOf" srcId="{D28BF88C-A81D-4900-8C4A-9A1605D2AA4F}" destId="{309B0636-B409-4307-9E5A-F61C8C3498FE}" srcOrd="1" destOrd="0" presId="urn:microsoft.com/office/officeart/2005/8/layout/list1"/>
    <dgm:cxn modelId="{B06C6865-A01A-49DB-8247-620FC3E3AD8A}" type="presParOf" srcId="{DC080F51-1FE5-499B-BE1B-B93590899CC0}" destId="{7059BF4D-A3CD-431B-A935-0636A5F5DC8E}" srcOrd="1" destOrd="0" presId="urn:microsoft.com/office/officeart/2005/8/layout/list1"/>
    <dgm:cxn modelId="{033F6F0A-2E0F-4164-BA79-968380456007}" type="presParOf" srcId="{DC080F51-1FE5-499B-BE1B-B93590899CC0}" destId="{4223BC96-8E1D-44C7-8C7A-31DB39BE106F}" srcOrd="2" destOrd="0" presId="urn:microsoft.com/office/officeart/2005/8/layout/list1"/>
    <dgm:cxn modelId="{9ED20D7D-B074-4197-A2E8-7643B828B39B}" type="presParOf" srcId="{DC080F51-1FE5-499B-BE1B-B93590899CC0}" destId="{CB8F5038-B8C1-4D5E-A589-DFA02F48F96B}" srcOrd="3" destOrd="0" presId="urn:microsoft.com/office/officeart/2005/8/layout/list1"/>
    <dgm:cxn modelId="{E77DF786-C644-461A-B173-ECA68B62CC7E}" type="presParOf" srcId="{DC080F51-1FE5-499B-BE1B-B93590899CC0}" destId="{00942070-848D-485F-B334-837A3DB7F84E}" srcOrd="4" destOrd="0" presId="urn:microsoft.com/office/officeart/2005/8/layout/list1"/>
    <dgm:cxn modelId="{84F2EC97-DAF5-4D9F-9DEA-EF5E758F091F}" type="presParOf" srcId="{00942070-848D-485F-B334-837A3DB7F84E}" destId="{42741EF5-B1C4-461A-AB07-2A75CE387E22}" srcOrd="0" destOrd="0" presId="urn:microsoft.com/office/officeart/2005/8/layout/list1"/>
    <dgm:cxn modelId="{A87AC896-527E-4365-859B-2EBF3EA3D4ED}" type="presParOf" srcId="{00942070-848D-485F-B334-837A3DB7F84E}" destId="{0E02EED6-B6EC-454A-84B3-206C85D7F8D2}" srcOrd="1" destOrd="0" presId="urn:microsoft.com/office/officeart/2005/8/layout/list1"/>
    <dgm:cxn modelId="{F4B2B27D-A85E-4AD0-B87C-BF96AACE353F}" type="presParOf" srcId="{DC080F51-1FE5-499B-BE1B-B93590899CC0}" destId="{6FF5B866-74C0-4EBE-8D0D-6FE867F1AA65}" srcOrd="5" destOrd="0" presId="urn:microsoft.com/office/officeart/2005/8/layout/list1"/>
    <dgm:cxn modelId="{5B39417F-C58D-4AAE-B79E-EC2995769794}" type="presParOf" srcId="{DC080F51-1FE5-499B-BE1B-B93590899CC0}" destId="{206CC1F1-F6FE-46B7-A53F-F2BEC9A0B3B3}" srcOrd="6" destOrd="0" presId="urn:microsoft.com/office/officeart/2005/8/layout/list1"/>
    <dgm:cxn modelId="{CED7718B-09A8-4C34-9F45-F4112A591926}" type="presParOf" srcId="{DC080F51-1FE5-499B-BE1B-B93590899CC0}" destId="{DE0E09A0-7627-410B-B310-4FCE91B48653}" srcOrd="7" destOrd="0" presId="urn:microsoft.com/office/officeart/2005/8/layout/list1"/>
    <dgm:cxn modelId="{CCE49AB7-DE21-49EE-9837-45E163FA6BE2}" type="presParOf" srcId="{DC080F51-1FE5-499B-BE1B-B93590899CC0}" destId="{56EA6A3E-4134-4669-B923-BE6DC3E7D624}" srcOrd="8" destOrd="0" presId="urn:microsoft.com/office/officeart/2005/8/layout/list1"/>
    <dgm:cxn modelId="{F9F784DC-9993-4E31-8982-1AF027AF3F0A}" type="presParOf" srcId="{56EA6A3E-4134-4669-B923-BE6DC3E7D624}" destId="{A35B7E87-9031-4396-8548-773BB2AB9157}" srcOrd="0" destOrd="0" presId="urn:microsoft.com/office/officeart/2005/8/layout/list1"/>
    <dgm:cxn modelId="{D03F2725-19F2-44BD-8802-D3DAE71E3913}" type="presParOf" srcId="{56EA6A3E-4134-4669-B923-BE6DC3E7D624}" destId="{6FF63664-5C45-421C-9B98-45AF3BB6A4EE}" srcOrd="1" destOrd="0" presId="urn:microsoft.com/office/officeart/2005/8/layout/list1"/>
    <dgm:cxn modelId="{25A8C270-F8C5-4DDC-9F9E-72D491904E01}" type="presParOf" srcId="{DC080F51-1FE5-499B-BE1B-B93590899CC0}" destId="{2517C7E1-1584-4AEF-84A9-FAFDA1DF9B68}" srcOrd="9" destOrd="0" presId="urn:microsoft.com/office/officeart/2005/8/layout/list1"/>
    <dgm:cxn modelId="{24AE30F3-384E-4A29-8CD4-1EB49173E0A0}" type="presParOf" srcId="{DC080F51-1FE5-499B-BE1B-B93590899CC0}" destId="{AB7743B2-4BAC-4AEB-B60D-C36AB0AF6432}" srcOrd="1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A429FFC-CFAF-4690-AB36-83DD36453BD8}"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s-EC"/>
        </a:p>
      </dgm:t>
    </dgm:pt>
    <dgm:pt modelId="{70BB78CF-A4BC-4882-B716-8FDE9CDF4BDE}">
      <dgm:prSet phldrT="[Texto]" custT="1"/>
      <dgm:spPr/>
      <dgm:t>
        <a:bodyPr/>
        <a:lstStyle/>
        <a:p>
          <a:r>
            <a:rPr lang="es-EC" sz="1200" dirty="0" smtClean="0"/>
            <a:t>Están en la cara interna de cada utrículo y sáculo</a:t>
          </a:r>
          <a:endParaRPr lang="es-EC" sz="1200" dirty="0"/>
        </a:p>
      </dgm:t>
    </dgm:pt>
    <dgm:pt modelId="{F2A8E953-9A55-48D1-B400-D2063C94E519}" type="parTrans" cxnId="{DB97138E-82C2-4F63-8327-D47CA91B5A2E}">
      <dgm:prSet/>
      <dgm:spPr/>
      <dgm:t>
        <a:bodyPr/>
        <a:lstStyle/>
        <a:p>
          <a:endParaRPr lang="es-EC" sz="1200"/>
        </a:p>
      </dgm:t>
    </dgm:pt>
    <dgm:pt modelId="{4FAB41BD-ADDE-4727-A396-FB8DFC13D947}" type="sibTrans" cxnId="{DB97138E-82C2-4F63-8327-D47CA91B5A2E}">
      <dgm:prSet custT="1"/>
      <dgm:spPr/>
      <dgm:t>
        <a:bodyPr/>
        <a:lstStyle/>
        <a:p>
          <a:endParaRPr lang="es-EC" sz="1200"/>
        </a:p>
      </dgm:t>
    </dgm:pt>
    <dgm:pt modelId="{AF9F7DFF-9386-4035-BBA3-D01A1578D6E9}">
      <dgm:prSet phldrT="[Texto]" custT="1"/>
      <dgm:spPr/>
      <dgm:t>
        <a:bodyPr/>
        <a:lstStyle/>
        <a:p>
          <a:r>
            <a:rPr lang="es-EC" sz="1200" dirty="0" smtClean="0"/>
            <a:t>Las maculas 2mm  y determinan la orientación</a:t>
          </a:r>
          <a:endParaRPr lang="es-EC" sz="1200" dirty="0"/>
        </a:p>
      </dgm:t>
    </dgm:pt>
    <dgm:pt modelId="{5364CF4A-5153-4F52-817E-9F4497753242}" type="parTrans" cxnId="{85BFD821-B094-436B-9CF5-80432CF1ACF8}">
      <dgm:prSet/>
      <dgm:spPr/>
      <dgm:t>
        <a:bodyPr/>
        <a:lstStyle/>
        <a:p>
          <a:endParaRPr lang="es-EC" sz="1200"/>
        </a:p>
      </dgm:t>
    </dgm:pt>
    <dgm:pt modelId="{DC4D8403-AB8C-4121-BA01-2787533BFCBC}" type="sibTrans" cxnId="{85BFD821-B094-436B-9CF5-80432CF1ACF8}">
      <dgm:prSet custT="1"/>
      <dgm:spPr/>
      <dgm:t>
        <a:bodyPr/>
        <a:lstStyle/>
        <a:p>
          <a:endParaRPr lang="es-EC" sz="1200"/>
        </a:p>
      </dgm:t>
    </dgm:pt>
    <dgm:pt modelId="{27D78629-D6B4-4B59-B6CB-C5ACB9999E25}">
      <dgm:prSet phldrT="[Texto]" custT="1"/>
      <dgm:spPr/>
      <dgm:t>
        <a:bodyPr/>
        <a:lstStyle/>
        <a:p>
          <a:r>
            <a:rPr lang="es-EC" sz="1200" dirty="0" smtClean="0"/>
            <a:t>La mácula del Utrículo sirve para determinar la orientación cuando la cabeza está en posición vertical</a:t>
          </a:r>
          <a:endParaRPr lang="es-EC" sz="1200" dirty="0"/>
        </a:p>
      </dgm:t>
    </dgm:pt>
    <dgm:pt modelId="{1D2DFD40-8CED-42D8-ACFC-3136D74E5DEF}" type="parTrans" cxnId="{E5573F41-03E2-4B9B-BB35-156ECA0FFC9A}">
      <dgm:prSet/>
      <dgm:spPr/>
      <dgm:t>
        <a:bodyPr/>
        <a:lstStyle/>
        <a:p>
          <a:endParaRPr lang="es-EC" sz="1200"/>
        </a:p>
      </dgm:t>
    </dgm:pt>
    <dgm:pt modelId="{ADBB756D-AA8F-4334-942D-37E61CA9F613}" type="sibTrans" cxnId="{E5573F41-03E2-4B9B-BB35-156ECA0FFC9A}">
      <dgm:prSet custT="1"/>
      <dgm:spPr/>
      <dgm:t>
        <a:bodyPr/>
        <a:lstStyle/>
        <a:p>
          <a:endParaRPr lang="es-EC" sz="1200"/>
        </a:p>
      </dgm:t>
    </dgm:pt>
    <dgm:pt modelId="{B4677367-91F4-4A36-9945-1705623878EB}">
      <dgm:prSet phldrT="[Texto]" custT="1"/>
      <dgm:spPr/>
      <dgm:t>
        <a:bodyPr/>
        <a:lstStyle/>
        <a:p>
          <a:r>
            <a:rPr lang="es-EC" sz="1200" dirty="0" smtClean="0"/>
            <a:t>La macula del sáculo esta en plano vertical</a:t>
          </a:r>
          <a:endParaRPr lang="es-EC" sz="1200" dirty="0"/>
        </a:p>
      </dgm:t>
    </dgm:pt>
    <dgm:pt modelId="{34A19A7B-E417-4C66-A5C6-440C826897F3}" type="parTrans" cxnId="{52A97DA0-8E89-46C6-BD50-2617A99FC6D4}">
      <dgm:prSet/>
      <dgm:spPr/>
      <dgm:t>
        <a:bodyPr/>
        <a:lstStyle/>
        <a:p>
          <a:endParaRPr lang="es-EC" sz="1200"/>
        </a:p>
      </dgm:t>
    </dgm:pt>
    <dgm:pt modelId="{DA07009E-1ACF-4410-B994-E20E159A4847}" type="sibTrans" cxnId="{52A97DA0-8E89-46C6-BD50-2617A99FC6D4}">
      <dgm:prSet custT="1"/>
      <dgm:spPr/>
      <dgm:t>
        <a:bodyPr/>
        <a:lstStyle/>
        <a:p>
          <a:endParaRPr lang="es-EC" sz="1200"/>
        </a:p>
      </dgm:t>
    </dgm:pt>
    <dgm:pt modelId="{24FF27BD-67B6-4609-816D-EB90A44F2A82}">
      <dgm:prSet phldrT="[Texto]" custT="1"/>
      <dgm:spPr/>
      <dgm:t>
        <a:bodyPr/>
        <a:lstStyle/>
        <a:p>
          <a:pPr algn="ctr"/>
          <a:r>
            <a:rPr lang="es-EC" sz="1200" dirty="0" smtClean="0"/>
            <a:t>Posición de la cabeza si la persona  está tumbada</a:t>
          </a:r>
          <a:endParaRPr lang="es-EC" sz="1200" dirty="0"/>
        </a:p>
      </dgm:t>
    </dgm:pt>
    <dgm:pt modelId="{A7077070-853E-4FC1-8FF0-7789A0A16238}" type="parTrans" cxnId="{5B05EC92-4388-45FF-9C36-CFBC0EDB5665}">
      <dgm:prSet/>
      <dgm:spPr/>
      <dgm:t>
        <a:bodyPr/>
        <a:lstStyle/>
        <a:p>
          <a:endParaRPr lang="es-EC" sz="1200"/>
        </a:p>
      </dgm:t>
    </dgm:pt>
    <dgm:pt modelId="{FC558D4B-6D1E-4B07-B020-C6EC90C16F10}" type="sibTrans" cxnId="{5B05EC92-4388-45FF-9C36-CFBC0EDB5665}">
      <dgm:prSet/>
      <dgm:spPr/>
      <dgm:t>
        <a:bodyPr/>
        <a:lstStyle/>
        <a:p>
          <a:endParaRPr lang="es-EC" sz="1200"/>
        </a:p>
      </dgm:t>
    </dgm:pt>
    <dgm:pt modelId="{03E505C1-DB53-4234-A6A0-A3397CF6D196}" type="pres">
      <dgm:prSet presAssocID="{0A429FFC-CFAF-4690-AB36-83DD36453BD8}" presName="diagram" presStyleCnt="0">
        <dgm:presLayoutVars>
          <dgm:dir/>
          <dgm:resizeHandles val="exact"/>
        </dgm:presLayoutVars>
      </dgm:prSet>
      <dgm:spPr/>
      <dgm:t>
        <a:bodyPr/>
        <a:lstStyle/>
        <a:p>
          <a:endParaRPr lang="es-EC"/>
        </a:p>
      </dgm:t>
    </dgm:pt>
    <dgm:pt modelId="{AFB9011E-2543-427A-950A-881784E7B7D4}" type="pres">
      <dgm:prSet presAssocID="{70BB78CF-A4BC-4882-B716-8FDE9CDF4BDE}" presName="node" presStyleLbl="node1" presStyleIdx="0" presStyleCnt="5" custScaleX="122710">
        <dgm:presLayoutVars>
          <dgm:bulletEnabled val="1"/>
        </dgm:presLayoutVars>
      </dgm:prSet>
      <dgm:spPr/>
      <dgm:t>
        <a:bodyPr/>
        <a:lstStyle/>
        <a:p>
          <a:endParaRPr lang="es-EC"/>
        </a:p>
      </dgm:t>
    </dgm:pt>
    <dgm:pt modelId="{1CE6630B-11A2-4557-9E70-C116087EE214}" type="pres">
      <dgm:prSet presAssocID="{4FAB41BD-ADDE-4727-A396-FB8DFC13D947}" presName="sibTrans" presStyleLbl="sibTrans2D1" presStyleIdx="0" presStyleCnt="4"/>
      <dgm:spPr/>
      <dgm:t>
        <a:bodyPr/>
        <a:lstStyle/>
        <a:p>
          <a:endParaRPr lang="es-EC"/>
        </a:p>
      </dgm:t>
    </dgm:pt>
    <dgm:pt modelId="{CAA68DF4-8C65-4461-868A-ACF6F79778F9}" type="pres">
      <dgm:prSet presAssocID="{4FAB41BD-ADDE-4727-A396-FB8DFC13D947}" presName="connectorText" presStyleLbl="sibTrans2D1" presStyleIdx="0" presStyleCnt="4"/>
      <dgm:spPr/>
      <dgm:t>
        <a:bodyPr/>
        <a:lstStyle/>
        <a:p>
          <a:endParaRPr lang="es-EC"/>
        </a:p>
      </dgm:t>
    </dgm:pt>
    <dgm:pt modelId="{D4DE4428-3F3E-4CAC-8C18-B7B4D273E952}" type="pres">
      <dgm:prSet presAssocID="{AF9F7DFF-9386-4035-BBA3-D01A1578D6E9}" presName="node" presStyleLbl="node1" presStyleIdx="1" presStyleCnt="5" custScaleX="98645" custScaleY="122838">
        <dgm:presLayoutVars>
          <dgm:bulletEnabled val="1"/>
        </dgm:presLayoutVars>
      </dgm:prSet>
      <dgm:spPr/>
      <dgm:t>
        <a:bodyPr/>
        <a:lstStyle/>
        <a:p>
          <a:endParaRPr lang="es-EC"/>
        </a:p>
      </dgm:t>
    </dgm:pt>
    <dgm:pt modelId="{84A4DD4E-2AE1-4ED8-A6FF-AAC466CD39FF}" type="pres">
      <dgm:prSet presAssocID="{DC4D8403-AB8C-4121-BA01-2787533BFCBC}" presName="sibTrans" presStyleLbl="sibTrans2D1" presStyleIdx="1" presStyleCnt="4"/>
      <dgm:spPr/>
      <dgm:t>
        <a:bodyPr/>
        <a:lstStyle/>
        <a:p>
          <a:endParaRPr lang="es-EC"/>
        </a:p>
      </dgm:t>
    </dgm:pt>
    <dgm:pt modelId="{E2C116D3-766A-4EEA-AE68-3749C6573823}" type="pres">
      <dgm:prSet presAssocID="{DC4D8403-AB8C-4121-BA01-2787533BFCBC}" presName="connectorText" presStyleLbl="sibTrans2D1" presStyleIdx="1" presStyleCnt="4"/>
      <dgm:spPr/>
      <dgm:t>
        <a:bodyPr/>
        <a:lstStyle/>
        <a:p>
          <a:endParaRPr lang="es-EC"/>
        </a:p>
      </dgm:t>
    </dgm:pt>
    <dgm:pt modelId="{C4F4C92D-A2C8-41D5-868F-478687A53238}" type="pres">
      <dgm:prSet presAssocID="{27D78629-D6B4-4B59-B6CB-C5ACB9999E25}" presName="node" presStyleLbl="node1" presStyleIdx="2" presStyleCnt="5" custScaleX="118240" custScaleY="150567">
        <dgm:presLayoutVars>
          <dgm:bulletEnabled val="1"/>
        </dgm:presLayoutVars>
      </dgm:prSet>
      <dgm:spPr/>
      <dgm:t>
        <a:bodyPr/>
        <a:lstStyle/>
        <a:p>
          <a:endParaRPr lang="es-EC"/>
        </a:p>
      </dgm:t>
    </dgm:pt>
    <dgm:pt modelId="{73602830-5702-4F05-8341-D2EE92AC90AD}" type="pres">
      <dgm:prSet presAssocID="{ADBB756D-AA8F-4334-942D-37E61CA9F613}" presName="sibTrans" presStyleLbl="sibTrans2D1" presStyleIdx="2" presStyleCnt="4"/>
      <dgm:spPr/>
      <dgm:t>
        <a:bodyPr/>
        <a:lstStyle/>
        <a:p>
          <a:endParaRPr lang="es-EC"/>
        </a:p>
      </dgm:t>
    </dgm:pt>
    <dgm:pt modelId="{99B4AEC5-E6CD-4A6E-84A4-50CFB62EAD35}" type="pres">
      <dgm:prSet presAssocID="{ADBB756D-AA8F-4334-942D-37E61CA9F613}" presName="connectorText" presStyleLbl="sibTrans2D1" presStyleIdx="2" presStyleCnt="4"/>
      <dgm:spPr/>
      <dgm:t>
        <a:bodyPr/>
        <a:lstStyle/>
        <a:p>
          <a:endParaRPr lang="es-EC"/>
        </a:p>
      </dgm:t>
    </dgm:pt>
    <dgm:pt modelId="{C37517A3-EEFD-4824-95E8-A983A8050E6C}" type="pres">
      <dgm:prSet presAssocID="{B4677367-91F4-4A36-9945-1705623878EB}" presName="node" presStyleLbl="node1" presStyleIdx="3" presStyleCnt="5" custScaleX="100094" custScaleY="117439">
        <dgm:presLayoutVars>
          <dgm:bulletEnabled val="1"/>
        </dgm:presLayoutVars>
      </dgm:prSet>
      <dgm:spPr/>
      <dgm:t>
        <a:bodyPr/>
        <a:lstStyle/>
        <a:p>
          <a:endParaRPr lang="es-EC"/>
        </a:p>
      </dgm:t>
    </dgm:pt>
    <dgm:pt modelId="{F8F554D8-87C7-4BB2-840B-257FB1A19C79}" type="pres">
      <dgm:prSet presAssocID="{DA07009E-1ACF-4410-B994-E20E159A4847}" presName="sibTrans" presStyleLbl="sibTrans2D1" presStyleIdx="3" presStyleCnt="4"/>
      <dgm:spPr/>
      <dgm:t>
        <a:bodyPr/>
        <a:lstStyle/>
        <a:p>
          <a:endParaRPr lang="es-EC"/>
        </a:p>
      </dgm:t>
    </dgm:pt>
    <dgm:pt modelId="{7277CB25-DAE4-4928-82AD-8BB8A1FBB0AE}" type="pres">
      <dgm:prSet presAssocID="{DA07009E-1ACF-4410-B994-E20E159A4847}" presName="connectorText" presStyleLbl="sibTrans2D1" presStyleIdx="3" presStyleCnt="4"/>
      <dgm:spPr/>
      <dgm:t>
        <a:bodyPr/>
        <a:lstStyle/>
        <a:p>
          <a:endParaRPr lang="es-EC"/>
        </a:p>
      </dgm:t>
    </dgm:pt>
    <dgm:pt modelId="{0012764C-79B3-4EE8-BD42-4FD5F4E1C331}" type="pres">
      <dgm:prSet presAssocID="{24FF27BD-67B6-4609-816D-EB90A44F2A82}" presName="node" presStyleLbl="node1" presStyleIdx="4" presStyleCnt="5">
        <dgm:presLayoutVars>
          <dgm:bulletEnabled val="1"/>
        </dgm:presLayoutVars>
      </dgm:prSet>
      <dgm:spPr/>
      <dgm:t>
        <a:bodyPr/>
        <a:lstStyle/>
        <a:p>
          <a:endParaRPr lang="es-EC"/>
        </a:p>
      </dgm:t>
    </dgm:pt>
  </dgm:ptLst>
  <dgm:cxnLst>
    <dgm:cxn modelId="{2B7A8256-233D-4754-ABA6-0CD1CB1FC987}" type="presOf" srcId="{AF9F7DFF-9386-4035-BBA3-D01A1578D6E9}" destId="{D4DE4428-3F3E-4CAC-8C18-B7B4D273E952}" srcOrd="0" destOrd="0" presId="urn:microsoft.com/office/officeart/2005/8/layout/process5"/>
    <dgm:cxn modelId="{FC5A70CF-323C-4FC7-97A4-93B8408C691E}" type="presOf" srcId="{B4677367-91F4-4A36-9945-1705623878EB}" destId="{C37517A3-EEFD-4824-95E8-A983A8050E6C}" srcOrd="0" destOrd="0" presId="urn:microsoft.com/office/officeart/2005/8/layout/process5"/>
    <dgm:cxn modelId="{BA578C35-FAF4-4689-B7C0-832F79E11837}" type="presOf" srcId="{4FAB41BD-ADDE-4727-A396-FB8DFC13D947}" destId="{1CE6630B-11A2-4557-9E70-C116087EE214}" srcOrd="0" destOrd="0" presId="urn:microsoft.com/office/officeart/2005/8/layout/process5"/>
    <dgm:cxn modelId="{85BFD821-B094-436B-9CF5-80432CF1ACF8}" srcId="{0A429FFC-CFAF-4690-AB36-83DD36453BD8}" destId="{AF9F7DFF-9386-4035-BBA3-D01A1578D6E9}" srcOrd="1" destOrd="0" parTransId="{5364CF4A-5153-4F52-817E-9F4497753242}" sibTransId="{DC4D8403-AB8C-4121-BA01-2787533BFCBC}"/>
    <dgm:cxn modelId="{F9AAEA3F-55E1-4918-B6E9-7C10AABDEF6C}" type="presOf" srcId="{0A429FFC-CFAF-4690-AB36-83DD36453BD8}" destId="{03E505C1-DB53-4234-A6A0-A3397CF6D196}" srcOrd="0" destOrd="0" presId="urn:microsoft.com/office/officeart/2005/8/layout/process5"/>
    <dgm:cxn modelId="{331B7FC3-67D7-4CE9-9282-996B17AA6630}" type="presOf" srcId="{27D78629-D6B4-4B59-B6CB-C5ACB9999E25}" destId="{C4F4C92D-A2C8-41D5-868F-478687A53238}" srcOrd="0" destOrd="0" presId="urn:microsoft.com/office/officeart/2005/8/layout/process5"/>
    <dgm:cxn modelId="{E5573F41-03E2-4B9B-BB35-156ECA0FFC9A}" srcId="{0A429FFC-CFAF-4690-AB36-83DD36453BD8}" destId="{27D78629-D6B4-4B59-B6CB-C5ACB9999E25}" srcOrd="2" destOrd="0" parTransId="{1D2DFD40-8CED-42D8-ACFC-3136D74E5DEF}" sibTransId="{ADBB756D-AA8F-4334-942D-37E61CA9F613}"/>
    <dgm:cxn modelId="{52A97DA0-8E89-46C6-BD50-2617A99FC6D4}" srcId="{0A429FFC-CFAF-4690-AB36-83DD36453BD8}" destId="{B4677367-91F4-4A36-9945-1705623878EB}" srcOrd="3" destOrd="0" parTransId="{34A19A7B-E417-4C66-A5C6-440C826897F3}" sibTransId="{DA07009E-1ACF-4410-B994-E20E159A4847}"/>
    <dgm:cxn modelId="{8040692D-BAD9-4779-8AAD-5FD19722B78A}" type="presOf" srcId="{DA07009E-1ACF-4410-B994-E20E159A4847}" destId="{7277CB25-DAE4-4928-82AD-8BB8A1FBB0AE}" srcOrd="1" destOrd="0" presId="urn:microsoft.com/office/officeart/2005/8/layout/process5"/>
    <dgm:cxn modelId="{D659E79F-6922-4CCD-949B-99D92EAD07EF}" type="presOf" srcId="{70BB78CF-A4BC-4882-B716-8FDE9CDF4BDE}" destId="{AFB9011E-2543-427A-950A-881784E7B7D4}" srcOrd="0" destOrd="0" presId="urn:microsoft.com/office/officeart/2005/8/layout/process5"/>
    <dgm:cxn modelId="{977DCA9A-4F99-4744-9A26-646A787EB256}" type="presOf" srcId="{4FAB41BD-ADDE-4727-A396-FB8DFC13D947}" destId="{CAA68DF4-8C65-4461-868A-ACF6F79778F9}" srcOrd="1" destOrd="0" presId="urn:microsoft.com/office/officeart/2005/8/layout/process5"/>
    <dgm:cxn modelId="{5B05EC92-4388-45FF-9C36-CFBC0EDB5665}" srcId="{0A429FFC-CFAF-4690-AB36-83DD36453BD8}" destId="{24FF27BD-67B6-4609-816D-EB90A44F2A82}" srcOrd="4" destOrd="0" parTransId="{A7077070-853E-4FC1-8FF0-7789A0A16238}" sibTransId="{FC558D4B-6D1E-4B07-B020-C6EC90C16F10}"/>
    <dgm:cxn modelId="{1DD97E15-8C71-4A47-A903-7CB9436371F6}" type="presOf" srcId="{ADBB756D-AA8F-4334-942D-37E61CA9F613}" destId="{73602830-5702-4F05-8341-D2EE92AC90AD}" srcOrd="0" destOrd="0" presId="urn:microsoft.com/office/officeart/2005/8/layout/process5"/>
    <dgm:cxn modelId="{7151157E-4135-4C20-AECD-0D7489B5A55F}" type="presOf" srcId="{ADBB756D-AA8F-4334-942D-37E61CA9F613}" destId="{99B4AEC5-E6CD-4A6E-84A4-50CFB62EAD35}" srcOrd="1" destOrd="0" presId="urn:microsoft.com/office/officeart/2005/8/layout/process5"/>
    <dgm:cxn modelId="{DB97138E-82C2-4F63-8327-D47CA91B5A2E}" srcId="{0A429FFC-CFAF-4690-AB36-83DD36453BD8}" destId="{70BB78CF-A4BC-4882-B716-8FDE9CDF4BDE}" srcOrd="0" destOrd="0" parTransId="{F2A8E953-9A55-48D1-B400-D2063C94E519}" sibTransId="{4FAB41BD-ADDE-4727-A396-FB8DFC13D947}"/>
    <dgm:cxn modelId="{FF8A0B07-BAA8-4B27-B49F-0514648DAFB1}" type="presOf" srcId="{DC4D8403-AB8C-4121-BA01-2787533BFCBC}" destId="{E2C116D3-766A-4EEA-AE68-3749C6573823}" srcOrd="1" destOrd="0" presId="urn:microsoft.com/office/officeart/2005/8/layout/process5"/>
    <dgm:cxn modelId="{00083AD9-26BC-4913-A203-D4A0BDF4E289}" type="presOf" srcId="{DC4D8403-AB8C-4121-BA01-2787533BFCBC}" destId="{84A4DD4E-2AE1-4ED8-A6FF-AAC466CD39FF}" srcOrd="0" destOrd="0" presId="urn:microsoft.com/office/officeart/2005/8/layout/process5"/>
    <dgm:cxn modelId="{6DF4CFC6-C0C3-4F9E-A523-92EAB577955E}" type="presOf" srcId="{24FF27BD-67B6-4609-816D-EB90A44F2A82}" destId="{0012764C-79B3-4EE8-BD42-4FD5F4E1C331}" srcOrd="0" destOrd="0" presId="urn:microsoft.com/office/officeart/2005/8/layout/process5"/>
    <dgm:cxn modelId="{18865BBC-090F-4D20-B888-B819B11DDB32}" type="presOf" srcId="{DA07009E-1ACF-4410-B994-E20E159A4847}" destId="{F8F554D8-87C7-4BB2-840B-257FB1A19C79}" srcOrd="0" destOrd="0" presId="urn:microsoft.com/office/officeart/2005/8/layout/process5"/>
    <dgm:cxn modelId="{AFA540BA-87D2-4D69-AB70-52F2A6547D43}" type="presParOf" srcId="{03E505C1-DB53-4234-A6A0-A3397CF6D196}" destId="{AFB9011E-2543-427A-950A-881784E7B7D4}" srcOrd="0" destOrd="0" presId="urn:microsoft.com/office/officeart/2005/8/layout/process5"/>
    <dgm:cxn modelId="{F47C168F-5A6B-459B-AB8F-8C04D4ED8922}" type="presParOf" srcId="{03E505C1-DB53-4234-A6A0-A3397CF6D196}" destId="{1CE6630B-11A2-4557-9E70-C116087EE214}" srcOrd="1" destOrd="0" presId="urn:microsoft.com/office/officeart/2005/8/layout/process5"/>
    <dgm:cxn modelId="{A6C854D2-836A-4868-81A5-71160BB2DC0D}" type="presParOf" srcId="{1CE6630B-11A2-4557-9E70-C116087EE214}" destId="{CAA68DF4-8C65-4461-868A-ACF6F79778F9}" srcOrd="0" destOrd="0" presId="urn:microsoft.com/office/officeart/2005/8/layout/process5"/>
    <dgm:cxn modelId="{61B47ECA-9BA8-4936-BA21-60D5C86027E2}" type="presParOf" srcId="{03E505C1-DB53-4234-A6A0-A3397CF6D196}" destId="{D4DE4428-3F3E-4CAC-8C18-B7B4D273E952}" srcOrd="2" destOrd="0" presId="urn:microsoft.com/office/officeart/2005/8/layout/process5"/>
    <dgm:cxn modelId="{1645BAB3-36C5-4C19-96C4-26C789F7D295}" type="presParOf" srcId="{03E505C1-DB53-4234-A6A0-A3397CF6D196}" destId="{84A4DD4E-2AE1-4ED8-A6FF-AAC466CD39FF}" srcOrd="3" destOrd="0" presId="urn:microsoft.com/office/officeart/2005/8/layout/process5"/>
    <dgm:cxn modelId="{4E146E49-20C9-4A7F-98D8-A3CC0FA91D8C}" type="presParOf" srcId="{84A4DD4E-2AE1-4ED8-A6FF-AAC466CD39FF}" destId="{E2C116D3-766A-4EEA-AE68-3749C6573823}" srcOrd="0" destOrd="0" presId="urn:microsoft.com/office/officeart/2005/8/layout/process5"/>
    <dgm:cxn modelId="{FEBDB5D6-0028-4FA7-A4F9-A668AADAE0BA}" type="presParOf" srcId="{03E505C1-DB53-4234-A6A0-A3397CF6D196}" destId="{C4F4C92D-A2C8-41D5-868F-478687A53238}" srcOrd="4" destOrd="0" presId="urn:microsoft.com/office/officeart/2005/8/layout/process5"/>
    <dgm:cxn modelId="{B8E9F96D-AC82-47D1-9E28-54BD956D3FEE}" type="presParOf" srcId="{03E505C1-DB53-4234-A6A0-A3397CF6D196}" destId="{73602830-5702-4F05-8341-D2EE92AC90AD}" srcOrd="5" destOrd="0" presId="urn:microsoft.com/office/officeart/2005/8/layout/process5"/>
    <dgm:cxn modelId="{E53A03D4-5682-4E95-BA08-2728A4C7CD37}" type="presParOf" srcId="{73602830-5702-4F05-8341-D2EE92AC90AD}" destId="{99B4AEC5-E6CD-4A6E-84A4-50CFB62EAD35}" srcOrd="0" destOrd="0" presId="urn:microsoft.com/office/officeart/2005/8/layout/process5"/>
    <dgm:cxn modelId="{626DF242-AD4A-4281-9D57-FB5CAE09A418}" type="presParOf" srcId="{03E505C1-DB53-4234-A6A0-A3397CF6D196}" destId="{C37517A3-EEFD-4824-95E8-A983A8050E6C}" srcOrd="6" destOrd="0" presId="urn:microsoft.com/office/officeart/2005/8/layout/process5"/>
    <dgm:cxn modelId="{6350A11E-761E-4861-93DE-9FA6E4C5735B}" type="presParOf" srcId="{03E505C1-DB53-4234-A6A0-A3397CF6D196}" destId="{F8F554D8-87C7-4BB2-840B-257FB1A19C79}" srcOrd="7" destOrd="0" presId="urn:microsoft.com/office/officeart/2005/8/layout/process5"/>
    <dgm:cxn modelId="{B37914B0-0416-465F-AAEE-064CF0D02652}" type="presParOf" srcId="{F8F554D8-87C7-4BB2-840B-257FB1A19C79}" destId="{7277CB25-DAE4-4928-82AD-8BB8A1FBB0AE}" srcOrd="0" destOrd="0" presId="urn:microsoft.com/office/officeart/2005/8/layout/process5"/>
    <dgm:cxn modelId="{4EA38B1A-7240-482F-A5D9-45B99EA58C86}" type="presParOf" srcId="{03E505C1-DB53-4234-A6A0-A3397CF6D196}" destId="{0012764C-79B3-4EE8-BD42-4FD5F4E1C331}" srcOrd="8" destOrd="0" presId="urn:microsoft.com/office/officeart/2005/8/layout/process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68502A5-A5FB-4AC1-AA2A-6DC8722A63DB}">
      <dsp:nvSpPr>
        <dsp:cNvPr id="0" name=""/>
        <dsp:cNvSpPr/>
      </dsp:nvSpPr>
      <dsp:spPr>
        <a:xfrm>
          <a:off x="1244205" y="2675"/>
          <a:ext cx="2072374" cy="2072374"/>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s-EC" sz="1600" kern="1200" dirty="0" smtClean="0"/>
            <a:t>Su lesión impide dirigir los ojos de forma  voluntarias</a:t>
          </a:r>
          <a:endParaRPr lang="es-EC" sz="1600" kern="1200" dirty="0"/>
        </a:p>
      </dsp:txBody>
      <dsp:txXfrm>
        <a:off x="1244205" y="2675"/>
        <a:ext cx="2072374" cy="2072374"/>
      </dsp:txXfrm>
    </dsp:sp>
    <dsp:sp modelId="{0E4CD3DA-3E3D-471C-8128-18F00CF509FA}">
      <dsp:nvSpPr>
        <dsp:cNvPr id="0" name=""/>
        <dsp:cNvSpPr/>
      </dsp:nvSpPr>
      <dsp:spPr>
        <a:xfrm>
          <a:off x="1679404" y="2243327"/>
          <a:ext cx="1201977" cy="1201977"/>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s-EC" sz="2100" kern="1200"/>
        </a:p>
      </dsp:txBody>
      <dsp:txXfrm>
        <a:off x="1679404" y="2243327"/>
        <a:ext cx="1201977" cy="1201977"/>
      </dsp:txXfrm>
    </dsp:sp>
    <dsp:sp modelId="{83449590-95C4-4C2E-A86D-6AA5678598B4}">
      <dsp:nvSpPr>
        <dsp:cNvPr id="0" name=""/>
        <dsp:cNvSpPr/>
      </dsp:nvSpPr>
      <dsp:spPr>
        <a:xfrm>
          <a:off x="936106" y="3613581"/>
          <a:ext cx="2688574" cy="2072374"/>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s-EC" sz="1600" kern="1200" dirty="0" smtClean="0"/>
            <a:t>Los ojos quedarán bloqueados  fijos sobre un objeto.</a:t>
          </a:r>
        </a:p>
        <a:p>
          <a:pPr lvl="0" algn="ctr" defTabSz="711200">
            <a:lnSpc>
              <a:spcPct val="90000"/>
            </a:lnSpc>
            <a:spcBef>
              <a:spcPct val="0"/>
            </a:spcBef>
            <a:spcAft>
              <a:spcPct val="35000"/>
            </a:spcAft>
          </a:pPr>
          <a:r>
            <a:rPr lang="es-EC" sz="1600" kern="1200" dirty="0" smtClean="0"/>
            <a:t>Controla el parpadeo</a:t>
          </a:r>
          <a:endParaRPr lang="es-EC" sz="1600" kern="1200" dirty="0"/>
        </a:p>
      </dsp:txBody>
      <dsp:txXfrm>
        <a:off x="936106" y="3613581"/>
        <a:ext cx="2688574" cy="2072374"/>
      </dsp:txXfrm>
    </dsp:sp>
    <dsp:sp modelId="{00084281-4CB4-4C5D-9059-9076354AC65B}">
      <dsp:nvSpPr>
        <dsp:cNvPr id="0" name=""/>
        <dsp:cNvSpPr/>
      </dsp:nvSpPr>
      <dsp:spPr>
        <a:xfrm>
          <a:off x="3548464" y="2458854"/>
          <a:ext cx="659015" cy="77092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555750">
            <a:lnSpc>
              <a:spcPct val="90000"/>
            </a:lnSpc>
            <a:spcBef>
              <a:spcPct val="0"/>
            </a:spcBef>
            <a:spcAft>
              <a:spcPct val="35000"/>
            </a:spcAft>
          </a:pPr>
          <a:endParaRPr lang="es-EC" sz="3500" kern="1200"/>
        </a:p>
      </dsp:txBody>
      <dsp:txXfrm>
        <a:off x="3548464" y="2458854"/>
        <a:ext cx="659015" cy="770923"/>
      </dsp:txXfrm>
    </dsp:sp>
    <dsp:sp modelId="{A0C51CFF-B2E4-4F33-8D17-84DEC20AA9D3}">
      <dsp:nvSpPr>
        <dsp:cNvPr id="0" name=""/>
        <dsp:cNvSpPr/>
      </dsp:nvSpPr>
      <dsp:spPr>
        <a:xfrm>
          <a:off x="4868105" y="1616309"/>
          <a:ext cx="2188676" cy="2456012"/>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endParaRPr lang="es-EC" sz="3500" kern="1200" dirty="0"/>
        </a:p>
      </dsp:txBody>
      <dsp:txXfrm>
        <a:off x="4868105" y="1616309"/>
        <a:ext cx="2188676" cy="2456012"/>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506E25-9F2E-4C6E-BE78-44811CBF390B}">
      <dsp:nvSpPr>
        <dsp:cNvPr id="0" name=""/>
        <dsp:cNvSpPr/>
      </dsp:nvSpPr>
      <dsp:spPr>
        <a:xfrm>
          <a:off x="1159600" y="1231077"/>
          <a:ext cx="2294361" cy="2294427"/>
        </a:xfrm>
        <a:prstGeom prst="circularArrow">
          <a:avLst>
            <a:gd name="adj1" fmla="val 10980"/>
            <a:gd name="adj2" fmla="val 1142322"/>
            <a:gd name="adj3" fmla="val 4500000"/>
            <a:gd name="adj4" fmla="val 10800000"/>
            <a:gd name="adj5" fmla="val 125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98350B1-3801-4A25-80DC-2F5D42959235}">
      <dsp:nvSpPr>
        <dsp:cNvPr id="0" name=""/>
        <dsp:cNvSpPr/>
      </dsp:nvSpPr>
      <dsp:spPr>
        <a:xfrm>
          <a:off x="1666330" y="2061752"/>
          <a:ext cx="1280073" cy="639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s-EC" sz="1200" kern="1200" dirty="0" smtClean="0"/>
            <a:t>Vinculada con el campo de los movimientos oculares</a:t>
          </a:r>
          <a:endParaRPr lang="es-EC" sz="1200" kern="1200" dirty="0"/>
        </a:p>
      </dsp:txBody>
      <dsp:txXfrm>
        <a:off x="1666330" y="2061752"/>
        <a:ext cx="1280073" cy="639960"/>
      </dsp:txXfrm>
    </dsp:sp>
    <dsp:sp modelId="{E581D306-F64B-46DB-B005-45C439564EFD}">
      <dsp:nvSpPr>
        <dsp:cNvPr id="0" name=""/>
        <dsp:cNvSpPr/>
      </dsp:nvSpPr>
      <dsp:spPr>
        <a:xfrm>
          <a:off x="685990" y="2701713"/>
          <a:ext cx="1971031" cy="1971864"/>
        </a:xfrm>
        <a:prstGeom prst="blockArc">
          <a:avLst>
            <a:gd name="adj1" fmla="val 0"/>
            <a:gd name="adj2" fmla="val 18900000"/>
            <a:gd name="adj3" fmla="val 1274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42A8450-5E08-47AD-BAE4-818952C7C527}">
      <dsp:nvSpPr>
        <dsp:cNvPr id="0" name=""/>
        <dsp:cNvSpPr/>
      </dsp:nvSpPr>
      <dsp:spPr>
        <a:xfrm>
          <a:off x="1026294" y="3382640"/>
          <a:ext cx="1280073" cy="639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s-EC" sz="1200" kern="1200" dirty="0" smtClean="0"/>
            <a:t>Rotación de la cabeza hacia los distintos objetos</a:t>
          </a:r>
          <a:endParaRPr lang="es-EC" sz="1200" kern="1200" dirty="0"/>
        </a:p>
      </dsp:txBody>
      <dsp:txXfrm>
        <a:off x="1026294" y="3382640"/>
        <a:ext cx="1280073" cy="63996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42DE1FD-2B4C-4FB6-85C5-6F2124DF5069}">
      <dsp:nvSpPr>
        <dsp:cNvPr id="0" name=""/>
        <dsp:cNvSpPr/>
      </dsp:nvSpPr>
      <dsp:spPr>
        <a:xfrm>
          <a:off x="2429003" y="2877663"/>
          <a:ext cx="2037655" cy="1586837"/>
        </a:xfrm>
        <a:prstGeom prst="gear9">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s-EC" sz="2400" kern="1200" dirty="0" smtClean="0"/>
            <a:t>Apraxia motora </a:t>
          </a:r>
          <a:endParaRPr lang="es-EC" sz="2400" kern="1200" dirty="0"/>
        </a:p>
      </dsp:txBody>
      <dsp:txXfrm>
        <a:off x="2429003" y="2877663"/>
        <a:ext cx="2037655" cy="1586837"/>
      </dsp:txXfrm>
    </dsp:sp>
    <dsp:sp modelId="{487C6E6F-7600-47C1-9ADF-10A86487BD95}">
      <dsp:nvSpPr>
        <dsp:cNvPr id="0" name=""/>
        <dsp:cNvSpPr/>
      </dsp:nvSpPr>
      <dsp:spPr>
        <a:xfrm>
          <a:off x="46094" y="1465346"/>
          <a:ext cx="2870126" cy="2639111"/>
        </a:xfrm>
        <a:prstGeom prst="gear6">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s-EC" sz="1600" kern="1200" dirty="0" smtClean="0"/>
            <a:t>Destrucción produce movimientos  </a:t>
          </a:r>
          <a:r>
            <a:rPr lang="es-EC" sz="1400" kern="1200" dirty="0" smtClean="0"/>
            <a:t>descoordinados</a:t>
          </a:r>
          <a:endParaRPr lang="es-EC" sz="1400" kern="1200" dirty="0"/>
        </a:p>
      </dsp:txBody>
      <dsp:txXfrm>
        <a:off x="46094" y="1465346"/>
        <a:ext cx="2870126" cy="2639111"/>
      </dsp:txXfrm>
    </dsp:sp>
    <dsp:sp modelId="{77705E37-53E7-42AE-89A4-FDFC3B8E74B8}">
      <dsp:nvSpPr>
        <dsp:cNvPr id="0" name=""/>
        <dsp:cNvSpPr/>
      </dsp:nvSpPr>
      <dsp:spPr>
        <a:xfrm rot="20700000">
          <a:off x="1798338" y="304354"/>
          <a:ext cx="2421598" cy="2008498"/>
        </a:xfrm>
        <a:prstGeom prst="gear6">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s-EC" sz="1600" kern="1200" dirty="0" smtClean="0"/>
            <a:t> Manos y dedos</a:t>
          </a:r>
          <a:endParaRPr lang="es-EC" sz="1600" kern="1200" dirty="0"/>
        </a:p>
      </dsp:txBody>
      <dsp:txXfrm>
        <a:off x="2353968" y="720374"/>
        <a:ext cx="1310339" cy="1176457"/>
      </dsp:txXfrm>
    </dsp:sp>
    <dsp:sp modelId="{847F9C64-8A60-4511-AD95-4138E951CAA7}">
      <dsp:nvSpPr>
        <dsp:cNvPr id="0" name=""/>
        <dsp:cNvSpPr/>
      </dsp:nvSpPr>
      <dsp:spPr>
        <a:xfrm>
          <a:off x="1929586" y="2018658"/>
          <a:ext cx="3244393" cy="3244393"/>
        </a:xfrm>
        <a:prstGeom prst="circularArrow">
          <a:avLst>
            <a:gd name="adj1" fmla="val 4688"/>
            <a:gd name="adj2" fmla="val 299029"/>
            <a:gd name="adj3" fmla="val 2525252"/>
            <a:gd name="adj4" fmla="val 15841841"/>
            <a:gd name="adj5" fmla="val 546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B75E353-7A6B-4BCA-A4DC-4D2558A9473D}">
      <dsp:nvSpPr>
        <dsp:cNvPr id="0" name=""/>
        <dsp:cNvSpPr/>
      </dsp:nvSpPr>
      <dsp:spPr>
        <a:xfrm>
          <a:off x="318728" y="1394981"/>
          <a:ext cx="2357254" cy="2357254"/>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792A196-9A6C-4EB6-98DF-91F5D9D8D834}">
      <dsp:nvSpPr>
        <dsp:cNvPr id="0" name=""/>
        <dsp:cNvSpPr/>
      </dsp:nvSpPr>
      <dsp:spPr>
        <a:xfrm>
          <a:off x="1259903" y="135478"/>
          <a:ext cx="2541594" cy="2541594"/>
        </a:xfrm>
        <a:prstGeom prst="circularArrow">
          <a:avLst>
            <a:gd name="adj1" fmla="val 5984"/>
            <a:gd name="adj2" fmla="val 394124"/>
            <a:gd name="adj3" fmla="val 13313824"/>
            <a:gd name="adj4" fmla="val 10508221"/>
            <a:gd name="adj5" fmla="val 69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2C57C61-BE8F-4E53-99D4-B97506ABC435}">
      <dsp:nvSpPr>
        <dsp:cNvPr id="0" name=""/>
        <dsp:cNvSpPr/>
      </dsp:nvSpPr>
      <dsp:spPr>
        <a:xfrm>
          <a:off x="4649365" y="-20507"/>
          <a:ext cx="1563169" cy="14362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EC" sz="1400" kern="1200" dirty="0" smtClean="0"/>
            <a:t>1.Los axones procedentes de las células de </a:t>
          </a:r>
          <a:r>
            <a:rPr lang="es-EC" sz="1400" kern="1200" dirty="0" err="1" smtClean="0"/>
            <a:t>Betz</a:t>
          </a:r>
          <a:r>
            <a:rPr lang="es-EC" sz="1400" kern="1200" dirty="0" smtClean="0"/>
            <a:t>(regresan colaterales a la Corteza)</a:t>
          </a:r>
          <a:endParaRPr lang="es-EC" sz="1400" kern="1200" dirty="0"/>
        </a:p>
      </dsp:txBody>
      <dsp:txXfrm>
        <a:off x="4649365" y="-20507"/>
        <a:ext cx="1563169" cy="1436222"/>
      </dsp:txXfrm>
    </dsp:sp>
    <dsp:sp modelId="{542B31B5-1408-43C2-B296-1C2AF491EACB}">
      <dsp:nvSpPr>
        <dsp:cNvPr id="0" name=""/>
        <dsp:cNvSpPr/>
      </dsp:nvSpPr>
      <dsp:spPr>
        <a:xfrm>
          <a:off x="1330127" y="-62561"/>
          <a:ext cx="5390096" cy="5390096"/>
        </a:xfrm>
        <a:prstGeom prst="circularArrow">
          <a:avLst>
            <a:gd name="adj1" fmla="val 5196"/>
            <a:gd name="adj2" fmla="val 335602"/>
            <a:gd name="adj3" fmla="val 21091555"/>
            <a:gd name="adj4" fmla="val 19765128"/>
            <a:gd name="adj5" fmla="val 6062"/>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30C0014-25E7-4BE9-9E64-7D958CC72D01}">
      <dsp:nvSpPr>
        <dsp:cNvPr id="0" name=""/>
        <dsp:cNvSpPr/>
      </dsp:nvSpPr>
      <dsp:spPr>
        <a:xfrm>
          <a:off x="5238836" y="2512289"/>
          <a:ext cx="2121860" cy="17185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EC" sz="1400" kern="1200" dirty="0" smtClean="0"/>
            <a:t>2. Gran número de fibras motoras van desde la CM hasta el núcleo caudado y </a:t>
          </a:r>
          <a:r>
            <a:rPr lang="es-EC" sz="1400" kern="1200" dirty="0" err="1" smtClean="0"/>
            <a:t>putamen</a:t>
          </a:r>
          <a:r>
            <a:rPr lang="es-EC" sz="1400" kern="1200" dirty="0" smtClean="0"/>
            <a:t> (músculos posturales)</a:t>
          </a:r>
          <a:endParaRPr lang="es-EC" sz="1400" kern="1200" dirty="0"/>
        </a:p>
      </dsp:txBody>
      <dsp:txXfrm>
        <a:off x="5238836" y="2512289"/>
        <a:ext cx="2121860" cy="1718511"/>
      </dsp:txXfrm>
    </dsp:sp>
    <dsp:sp modelId="{40417D7B-269A-4C50-B13F-3DC581B910BD}">
      <dsp:nvSpPr>
        <dsp:cNvPr id="0" name=""/>
        <dsp:cNvSpPr/>
      </dsp:nvSpPr>
      <dsp:spPr>
        <a:xfrm>
          <a:off x="1495000" y="-228926"/>
          <a:ext cx="5390096" cy="5390096"/>
        </a:xfrm>
        <a:prstGeom prst="circularArrow">
          <a:avLst>
            <a:gd name="adj1" fmla="val 5196"/>
            <a:gd name="adj2" fmla="val 335602"/>
            <a:gd name="adj3" fmla="val 4105605"/>
            <a:gd name="adj4" fmla="val 2852923"/>
            <a:gd name="adj5" fmla="val 6062"/>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553795D-3923-4329-BDF1-836FFDF0E43E}">
      <dsp:nvSpPr>
        <dsp:cNvPr id="0" name=""/>
        <dsp:cNvSpPr/>
      </dsp:nvSpPr>
      <dsp:spPr>
        <a:xfrm>
          <a:off x="3201882" y="4076833"/>
          <a:ext cx="1646585" cy="16837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EC" sz="1400" kern="1200" dirty="0" smtClean="0"/>
            <a:t>3. Moderadas fibras motoras llegan al núcleo rojo luego Vía </a:t>
          </a:r>
          <a:r>
            <a:rPr lang="es-EC" sz="1400" kern="1200" dirty="0" err="1" smtClean="0"/>
            <a:t>Rubroespinal</a:t>
          </a:r>
          <a:endParaRPr lang="es-EC" sz="1400" kern="1200" dirty="0"/>
        </a:p>
      </dsp:txBody>
      <dsp:txXfrm>
        <a:off x="3201882" y="4076833"/>
        <a:ext cx="1646585" cy="1683798"/>
      </dsp:txXfrm>
    </dsp:sp>
    <dsp:sp modelId="{59D3C169-1428-49DA-85CF-CFC20F25BEE0}">
      <dsp:nvSpPr>
        <dsp:cNvPr id="0" name=""/>
        <dsp:cNvSpPr/>
      </dsp:nvSpPr>
      <dsp:spPr>
        <a:xfrm>
          <a:off x="1198921" y="-219017"/>
          <a:ext cx="5390096" cy="5390096"/>
        </a:xfrm>
        <a:prstGeom prst="circularArrow">
          <a:avLst>
            <a:gd name="adj1" fmla="val 5196"/>
            <a:gd name="adj2" fmla="val 335602"/>
            <a:gd name="adj3" fmla="val 7918581"/>
            <a:gd name="adj4" fmla="val 6409239"/>
            <a:gd name="adj5" fmla="val 6062"/>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7D52227-74C7-42FD-9FEE-D795DB50D385}">
      <dsp:nvSpPr>
        <dsp:cNvPr id="0" name=""/>
        <dsp:cNvSpPr/>
      </dsp:nvSpPr>
      <dsp:spPr>
        <a:xfrm>
          <a:off x="632191" y="2653434"/>
          <a:ext cx="2236786" cy="14362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EC" sz="1400" kern="1200" dirty="0" smtClean="0"/>
            <a:t>4. Moderadas fibras se desvían hacia la FR y núcleos </a:t>
          </a:r>
          <a:r>
            <a:rPr lang="es-EC" sz="1400" kern="1200" dirty="0" err="1" smtClean="0"/>
            <a:t>vestibulares</a:t>
          </a:r>
          <a:r>
            <a:rPr lang="es-EC" sz="1400" kern="1200" dirty="0" smtClean="0"/>
            <a:t>, Vías </a:t>
          </a:r>
          <a:r>
            <a:rPr lang="es-EC" sz="1400" kern="1200" dirty="0" err="1" smtClean="0"/>
            <a:t>Retículoespinal</a:t>
          </a:r>
          <a:r>
            <a:rPr lang="es-EC" sz="1400" kern="1200" dirty="0" smtClean="0"/>
            <a:t> y </a:t>
          </a:r>
          <a:r>
            <a:rPr lang="es-EC" sz="1400" kern="1200" dirty="0" err="1" smtClean="0"/>
            <a:t>Vestíbuloespinal</a:t>
          </a:r>
          <a:r>
            <a:rPr lang="es-EC" sz="1400" kern="1200" dirty="0" smtClean="0"/>
            <a:t> (algunas al cerebelo) </a:t>
          </a:r>
          <a:endParaRPr lang="es-EC" sz="1400" kern="1200" dirty="0"/>
        </a:p>
      </dsp:txBody>
      <dsp:txXfrm>
        <a:off x="632191" y="2653434"/>
        <a:ext cx="2236786" cy="1436222"/>
      </dsp:txXfrm>
    </dsp:sp>
    <dsp:sp modelId="{0EEBFDEC-09D7-4BE4-8087-84A1C4C36010}">
      <dsp:nvSpPr>
        <dsp:cNvPr id="0" name=""/>
        <dsp:cNvSpPr/>
      </dsp:nvSpPr>
      <dsp:spPr>
        <a:xfrm>
          <a:off x="1318005" y="-283008"/>
          <a:ext cx="5390096" cy="5390096"/>
        </a:xfrm>
        <a:prstGeom prst="circularArrow">
          <a:avLst>
            <a:gd name="adj1" fmla="val 5196"/>
            <a:gd name="adj2" fmla="val 335602"/>
            <a:gd name="adj3" fmla="val 11685554"/>
            <a:gd name="adj4" fmla="val 10452428"/>
            <a:gd name="adj5" fmla="val 6062"/>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5C89494-66DD-457A-AB6C-FADF412A3410}">
      <dsp:nvSpPr>
        <dsp:cNvPr id="0" name=""/>
        <dsp:cNvSpPr/>
      </dsp:nvSpPr>
      <dsp:spPr>
        <a:xfrm>
          <a:off x="1296142" y="144011"/>
          <a:ext cx="1961994" cy="14362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EC" sz="1400" kern="1200" dirty="0" smtClean="0"/>
            <a:t>5. Muchas fibras hacen sinapsis en núcleos del puente, vía </a:t>
          </a:r>
          <a:r>
            <a:rPr lang="es-EC" sz="1400" kern="1200" dirty="0" err="1" smtClean="0"/>
            <a:t>pontocerebelosa</a:t>
          </a:r>
          <a:r>
            <a:rPr lang="es-EC" sz="1400" kern="1200" dirty="0" smtClean="0"/>
            <a:t>. </a:t>
          </a:r>
          <a:endParaRPr lang="es-EC" sz="1400" kern="1200" dirty="0"/>
        </a:p>
      </dsp:txBody>
      <dsp:txXfrm>
        <a:off x="1296142" y="144011"/>
        <a:ext cx="1961994" cy="1436222"/>
      </dsp:txXfrm>
    </dsp:sp>
    <dsp:sp modelId="{6A7526FC-D0B8-4E87-AA69-214BFE7E3085}">
      <dsp:nvSpPr>
        <dsp:cNvPr id="0" name=""/>
        <dsp:cNvSpPr/>
      </dsp:nvSpPr>
      <dsp:spPr>
        <a:xfrm>
          <a:off x="1163421" y="-114228"/>
          <a:ext cx="5390096" cy="5390096"/>
        </a:xfrm>
        <a:prstGeom prst="circularArrow">
          <a:avLst>
            <a:gd name="adj1" fmla="val 5196"/>
            <a:gd name="adj2" fmla="val 335602"/>
            <a:gd name="adj3" fmla="val 17023041"/>
            <a:gd name="adj4" fmla="val 15327755"/>
            <a:gd name="adj5" fmla="val 6062"/>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A6F948C-18D9-4DFF-A31E-3E8C7F4FF783}">
      <dsp:nvSpPr>
        <dsp:cNvPr id="0" name=""/>
        <dsp:cNvSpPr/>
      </dsp:nvSpPr>
      <dsp:spPr>
        <a:xfrm>
          <a:off x="0" y="82615"/>
          <a:ext cx="2697448" cy="2697409"/>
        </a:xfrm>
        <a:prstGeom prst="ellipse">
          <a:avLst/>
        </a:prstGeom>
        <a:solidFill>
          <a:schemeClr val="accent1">
            <a:alpha val="5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C" sz="1400" kern="1200" dirty="0" smtClean="0"/>
            <a:t>Situado en el mesencéfalo actúa con la vía corticoespinal recibe fibras desde la CMP a través del fascículo corticorrúbrico</a:t>
          </a:r>
          <a:endParaRPr lang="es-EC" sz="1400" kern="1200" dirty="0"/>
        </a:p>
      </dsp:txBody>
      <dsp:txXfrm>
        <a:off x="0" y="82615"/>
        <a:ext cx="2697448" cy="2697409"/>
      </dsp:txXfrm>
    </dsp:sp>
    <dsp:sp modelId="{8AAD6328-CBD0-4416-BEC5-B920EB942DFE}">
      <dsp:nvSpPr>
        <dsp:cNvPr id="0" name=""/>
        <dsp:cNvSpPr/>
      </dsp:nvSpPr>
      <dsp:spPr>
        <a:xfrm>
          <a:off x="1388400" y="2006798"/>
          <a:ext cx="2697448" cy="2447090"/>
        </a:xfrm>
        <a:prstGeom prst="ellipse">
          <a:avLst/>
        </a:prstGeom>
        <a:solidFill>
          <a:schemeClr val="accent1">
            <a:alpha val="5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C" sz="1400" kern="1200" dirty="0" smtClean="0"/>
            <a:t>Fibras rubroespinales acaban en las </a:t>
          </a:r>
          <a:r>
            <a:rPr lang="es-EC" sz="1400" kern="1200" dirty="0" err="1" smtClean="0"/>
            <a:t>interneuronas</a:t>
          </a:r>
          <a:r>
            <a:rPr lang="es-EC" sz="1400" kern="1200" dirty="0" smtClean="0"/>
            <a:t> medulares, muy pocas directamente sobre Motoneuronas anteriores. </a:t>
          </a:r>
          <a:endParaRPr lang="es-EC" sz="1400" kern="1200" dirty="0"/>
        </a:p>
      </dsp:txBody>
      <dsp:txXfrm>
        <a:off x="1388400" y="2006798"/>
        <a:ext cx="2697448" cy="2447090"/>
      </dsp:txXfrm>
    </dsp:sp>
    <dsp:sp modelId="{0BE340E9-B67C-4B5E-972F-CC426FF88261}">
      <dsp:nvSpPr>
        <dsp:cNvPr id="0" name=""/>
        <dsp:cNvSpPr/>
      </dsp:nvSpPr>
      <dsp:spPr>
        <a:xfrm>
          <a:off x="2775159" y="82615"/>
          <a:ext cx="2697448" cy="2697409"/>
        </a:xfrm>
        <a:prstGeom prst="ellipse">
          <a:avLst/>
        </a:prstGeom>
        <a:solidFill>
          <a:schemeClr val="accent1">
            <a:alpha val="5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C" sz="1400" kern="1200" dirty="0" smtClean="0"/>
            <a:t>Estas fibras hacen sinapsis en la porción magnocelular que contiene grandes células que dan origen al fascículo </a:t>
          </a:r>
          <a:r>
            <a:rPr lang="es-EC" sz="1400" kern="1200" dirty="0" err="1" smtClean="0"/>
            <a:t>rubroespinal</a:t>
          </a:r>
          <a:r>
            <a:rPr lang="es-EC" sz="1400" kern="1200" dirty="0" smtClean="0"/>
            <a:t> (que también decusa)  </a:t>
          </a:r>
          <a:endParaRPr lang="es-EC" sz="1400" kern="1200" dirty="0"/>
        </a:p>
      </dsp:txBody>
      <dsp:txXfrm>
        <a:off x="2775159" y="82615"/>
        <a:ext cx="2697448" cy="2697409"/>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223BC96-8E1D-44C7-8C7A-31DB39BE106F}">
      <dsp:nvSpPr>
        <dsp:cNvPr id="0" name=""/>
        <dsp:cNvSpPr/>
      </dsp:nvSpPr>
      <dsp:spPr>
        <a:xfrm>
          <a:off x="0" y="378980"/>
          <a:ext cx="6777037" cy="6300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09B0636-B409-4307-9E5A-F61C8C3498FE}">
      <dsp:nvSpPr>
        <dsp:cNvPr id="0" name=""/>
        <dsp:cNvSpPr/>
      </dsp:nvSpPr>
      <dsp:spPr>
        <a:xfrm>
          <a:off x="1953440" y="9980"/>
          <a:ext cx="4743925" cy="73800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309" tIns="0" rIns="179309" bIns="0" numCol="1" spcCol="1270" anchor="ctr" anchorCtr="0">
          <a:noAutofit/>
        </a:bodyPr>
        <a:lstStyle/>
        <a:p>
          <a:pPr lvl="0" algn="l" defTabSz="711200">
            <a:lnSpc>
              <a:spcPct val="90000"/>
            </a:lnSpc>
            <a:spcBef>
              <a:spcPct val="0"/>
            </a:spcBef>
            <a:spcAft>
              <a:spcPct val="35000"/>
            </a:spcAft>
          </a:pPr>
          <a:r>
            <a:rPr lang="es-EC" sz="1600" kern="1200" dirty="0" smtClean="0"/>
            <a:t>La médula espinal proporciona patrones de movimiento reflejos específicos como respuesta a la estimulación nerviosa.</a:t>
          </a:r>
          <a:endParaRPr lang="es-EC" sz="1600" kern="1200" dirty="0"/>
        </a:p>
      </dsp:txBody>
      <dsp:txXfrm>
        <a:off x="1953440" y="9980"/>
        <a:ext cx="4743925" cy="738000"/>
      </dsp:txXfrm>
    </dsp:sp>
    <dsp:sp modelId="{206CC1F1-F6FE-46B7-A53F-F2BEC9A0B3B3}">
      <dsp:nvSpPr>
        <dsp:cNvPr id="0" name=""/>
        <dsp:cNvSpPr/>
      </dsp:nvSpPr>
      <dsp:spPr>
        <a:xfrm>
          <a:off x="0" y="1512980"/>
          <a:ext cx="6777037" cy="6300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E02EED6-B6EC-454A-84B3-206C85D7F8D2}">
      <dsp:nvSpPr>
        <dsp:cNvPr id="0" name=""/>
        <dsp:cNvSpPr/>
      </dsp:nvSpPr>
      <dsp:spPr>
        <a:xfrm>
          <a:off x="1944853" y="1143980"/>
          <a:ext cx="4743925" cy="73800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309" tIns="0" rIns="179309" bIns="0" numCol="1" spcCol="1270" anchor="ctr" anchorCtr="0">
          <a:noAutofit/>
        </a:bodyPr>
        <a:lstStyle/>
        <a:p>
          <a:pPr lvl="0" algn="l" defTabSz="711200">
            <a:lnSpc>
              <a:spcPct val="90000"/>
            </a:lnSpc>
            <a:spcBef>
              <a:spcPct val="0"/>
            </a:spcBef>
            <a:spcAft>
              <a:spcPct val="35000"/>
            </a:spcAft>
          </a:pPr>
          <a:r>
            <a:rPr lang="es-EC" sz="1600" kern="1200" dirty="0" smtClean="0"/>
            <a:t>Estos patrones son importantes durante la excitación de las motoneuronas anteriores medulares con las señales del encéfalo </a:t>
          </a:r>
          <a:endParaRPr lang="es-EC" sz="1600" kern="1200" dirty="0"/>
        </a:p>
      </dsp:txBody>
      <dsp:txXfrm>
        <a:off x="1944853" y="1143980"/>
        <a:ext cx="4743925" cy="738000"/>
      </dsp:txXfrm>
    </dsp:sp>
    <dsp:sp modelId="{AB7743B2-4BAC-4AEB-B60D-C36AB0AF6432}">
      <dsp:nvSpPr>
        <dsp:cNvPr id="0" name=""/>
        <dsp:cNvSpPr/>
      </dsp:nvSpPr>
      <dsp:spPr>
        <a:xfrm>
          <a:off x="0" y="2868394"/>
          <a:ext cx="6777037" cy="6300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FF63664-5C45-421C-9B98-45AF3BB6A4EE}">
      <dsp:nvSpPr>
        <dsp:cNvPr id="0" name=""/>
        <dsp:cNvSpPr/>
      </dsp:nvSpPr>
      <dsp:spPr>
        <a:xfrm>
          <a:off x="2016866" y="2277980"/>
          <a:ext cx="4634341" cy="959414"/>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309" tIns="0" rIns="179309" bIns="0" numCol="1" spcCol="1270" anchor="ctr" anchorCtr="0">
          <a:noAutofit/>
        </a:bodyPr>
        <a:lstStyle/>
        <a:p>
          <a:pPr lvl="0" algn="l" defTabSz="622300">
            <a:lnSpc>
              <a:spcPct val="90000"/>
            </a:lnSpc>
            <a:spcBef>
              <a:spcPct val="0"/>
            </a:spcBef>
            <a:spcAft>
              <a:spcPct val="35000"/>
            </a:spcAft>
          </a:pPr>
          <a:r>
            <a:rPr lang="es-EC" sz="1400" kern="1200" dirty="0" smtClean="0"/>
            <a:t>Mecanismos reflejos modulares como retirada, el de marcha , el de rascado y de procesos postulares que se activan por señales  ordenadoras del encéfalo.</a:t>
          </a:r>
          <a:endParaRPr lang="es-EC" sz="1400" kern="1200" dirty="0"/>
        </a:p>
      </dsp:txBody>
      <dsp:txXfrm>
        <a:off x="2016866" y="2277980"/>
        <a:ext cx="4634341" cy="959414"/>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rings+Icon">
  <dgm:title val="Círculos interconectados"/>
  <dgm:desc val="Se usa para mostrar ideas o conceptos superpuestos o interconectados. Las siete primeras líneas del texto de nivel 1 se corresponden con un círculo. El texto sin usar no aparece, pero sigue estando disponible si cambia de diseño.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1.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23" name="22 Rectángulo"/>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23 Rectángulo"/>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24 Rectángulo"/>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25 Rectángulo"/>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26 Rectángulo"/>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29 Rectángulo redondeado"/>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30 Rectángulo redondeado"/>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6 Rectángulo"/>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Rectángulo"/>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Rectángulo"/>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Rectángulo"/>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Título"/>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28" name="27 Marcador de fecha"/>
          <p:cNvSpPr>
            <a:spLocks noGrp="1"/>
          </p:cNvSpPr>
          <p:nvPr>
            <p:ph type="dt" sz="half" idx="10"/>
          </p:nvPr>
        </p:nvSpPr>
        <p:spPr>
          <a:xfrm>
            <a:off x="6705600" y="4206240"/>
            <a:ext cx="960120" cy="457200"/>
          </a:xfrm>
        </p:spPr>
        <p:txBody>
          <a:bodyPr/>
          <a:lstStyle/>
          <a:p>
            <a:fld id="{14DBFC2F-C75B-48FB-973F-97FBF37B4C34}" type="datetimeFigureOut">
              <a:rPr lang="es-ES" smtClean="0"/>
              <a:pPr/>
              <a:t>21/03/2014</a:t>
            </a:fld>
            <a:endParaRPr lang="es-ES"/>
          </a:p>
        </p:txBody>
      </p:sp>
      <p:sp>
        <p:nvSpPr>
          <p:cNvPr id="17" name="16 Marcador de pie de página"/>
          <p:cNvSpPr>
            <a:spLocks noGrp="1"/>
          </p:cNvSpPr>
          <p:nvPr>
            <p:ph type="ftr" sz="quarter" idx="11"/>
          </p:nvPr>
        </p:nvSpPr>
        <p:spPr>
          <a:xfrm>
            <a:off x="5410200" y="4205288"/>
            <a:ext cx="1295400" cy="457200"/>
          </a:xfrm>
        </p:spPr>
        <p:txBody>
          <a:bodyPr/>
          <a:lstStyle/>
          <a:p>
            <a:endParaRPr lang="es-ES"/>
          </a:p>
        </p:txBody>
      </p:sp>
      <p:sp>
        <p:nvSpPr>
          <p:cNvPr id="29" name="28 Marcador de número de diapositiva"/>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D6411D40-0A30-4D79-82F3-4F98EC7DA339}"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14DBFC2F-C75B-48FB-973F-97FBF37B4C34}" type="datetimeFigureOut">
              <a:rPr lang="es-ES" smtClean="0"/>
              <a:pPr/>
              <a:t>21/03/2014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D6411D40-0A30-4D79-82F3-4F98EC7DA339}"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781800" y="1143000"/>
            <a:ext cx="1905000" cy="5486400"/>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1143000"/>
            <a:ext cx="6248400" cy="5486400"/>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14DBFC2F-C75B-48FB-973F-97FBF37B4C34}" type="datetimeFigureOut">
              <a:rPr lang="es-ES" smtClean="0"/>
              <a:pPr/>
              <a:t>21/03/2014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D6411D40-0A30-4D79-82F3-4F98EC7DA339}" type="slidenum">
              <a:rPr lang="es-ES" smtClean="0"/>
              <a:pPr/>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ítulo y texto e imágenes prediseñadas">
    <p:spTree>
      <p:nvGrpSpPr>
        <p:cNvPr id="1" name=""/>
        <p:cNvGrpSpPr/>
        <p:nvPr/>
      </p:nvGrpSpPr>
      <p:grpSpPr>
        <a:xfrm>
          <a:off x="0" y="0"/>
          <a:ext cx="0" cy="0"/>
          <a:chOff x="0" y="0"/>
          <a:chExt cx="0" cy="0"/>
        </a:xfrm>
      </p:grpSpPr>
      <p:sp>
        <p:nvSpPr>
          <p:cNvPr id="2" name="1 Título"/>
          <p:cNvSpPr>
            <a:spLocks noGrp="1"/>
          </p:cNvSpPr>
          <p:nvPr>
            <p:ph type="title"/>
          </p:nvPr>
        </p:nvSpPr>
        <p:spPr>
          <a:xfrm>
            <a:off x="317500" y="722313"/>
            <a:ext cx="8637588" cy="762000"/>
          </a:xfrm>
        </p:spPr>
        <p:txBody>
          <a:bodyPr/>
          <a:lstStyle/>
          <a:p>
            <a:r>
              <a:rPr lang="es-ES" smtClean="0"/>
              <a:t>Haga clic para modificar el estilo de título del patrón</a:t>
            </a:r>
            <a:endParaRPr lang="es-ES"/>
          </a:p>
        </p:txBody>
      </p:sp>
      <p:sp>
        <p:nvSpPr>
          <p:cNvPr id="3" name="2 Marcador de texto"/>
          <p:cNvSpPr>
            <a:spLocks noGrp="1"/>
          </p:cNvSpPr>
          <p:nvPr>
            <p:ph type="body" sz="half" idx="1"/>
          </p:nvPr>
        </p:nvSpPr>
        <p:spPr>
          <a:xfrm>
            <a:off x="328613" y="1941513"/>
            <a:ext cx="4027487" cy="41148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imágenes prediseñadas"/>
          <p:cNvSpPr>
            <a:spLocks noGrp="1"/>
          </p:cNvSpPr>
          <p:nvPr>
            <p:ph type="clipArt" sz="half" idx="2"/>
          </p:nvPr>
        </p:nvSpPr>
        <p:spPr>
          <a:xfrm>
            <a:off x="4508500" y="1941513"/>
            <a:ext cx="4029075" cy="4114800"/>
          </a:xfrm>
        </p:spPr>
        <p:txBody>
          <a:bodyPr/>
          <a:lstStyle/>
          <a:p>
            <a:endParaRPr lang="es-ES"/>
          </a:p>
        </p:txBody>
      </p:sp>
      <p:sp>
        <p:nvSpPr>
          <p:cNvPr id="5" name="4 Marcador de fecha"/>
          <p:cNvSpPr>
            <a:spLocks noGrp="1"/>
          </p:cNvSpPr>
          <p:nvPr>
            <p:ph type="dt" sz="half" idx="10"/>
          </p:nvPr>
        </p:nvSpPr>
        <p:spPr>
          <a:xfrm>
            <a:off x="3433763" y="6343650"/>
            <a:ext cx="1905000" cy="457200"/>
          </a:xfrm>
        </p:spPr>
        <p:txBody>
          <a:bodyPr/>
          <a:lstStyle>
            <a:lvl1pPr>
              <a:defRPr/>
            </a:lvl1pPr>
          </a:lstStyle>
          <a:p>
            <a:fld id="{91526D9A-2BEF-4160-BEFA-D857EFE83A95}" type="datetime1">
              <a:rPr lang="es-ES" smtClean="0"/>
              <a:pPr/>
              <a:t>21/03/2014</a:t>
            </a:fld>
            <a:endParaRPr lang="en-US"/>
          </a:p>
        </p:txBody>
      </p:sp>
      <p:sp>
        <p:nvSpPr>
          <p:cNvPr id="6" name="5 Marcador de pie de página"/>
          <p:cNvSpPr>
            <a:spLocks noGrp="1"/>
          </p:cNvSpPr>
          <p:nvPr>
            <p:ph type="ftr" sz="quarter" idx="11"/>
          </p:nvPr>
        </p:nvSpPr>
        <p:spPr>
          <a:xfrm>
            <a:off x="6108700" y="6343650"/>
            <a:ext cx="2895600" cy="457200"/>
          </a:xfrm>
        </p:spPr>
        <p:txBody>
          <a:bodyPr/>
          <a:lstStyle>
            <a:lvl1pPr>
              <a:defRPr/>
            </a:lvl1pPr>
          </a:lstStyle>
          <a:p>
            <a:r>
              <a:rPr lang="es-ES" smtClean="0"/>
              <a:t>-Funciones motoras de la médula espinal-</a:t>
            </a:r>
            <a:endParaRPr lang="en-US"/>
          </a:p>
        </p:txBody>
      </p:sp>
      <p:sp>
        <p:nvSpPr>
          <p:cNvPr id="7" name="6 Marcador de número de diapositiva"/>
          <p:cNvSpPr>
            <a:spLocks noGrp="1"/>
          </p:cNvSpPr>
          <p:nvPr>
            <p:ph type="sldNum" sz="quarter" idx="12"/>
          </p:nvPr>
        </p:nvSpPr>
        <p:spPr>
          <a:xfrm>
            <a:off x="146050" y="6361113"/>
            <a:ext cx="1905000" cy="457200"/>
          </a:xfrm>
        </p:spPr>
        <p:txBody>
          <a:bodyPr/>
          <a:lstStyle>
            <a:lvl1pPr>
              <a:defRPr/>
            </a:lvl1pPr>
          </a:lstStyle>
          <a:p>
            <a:fld id="{9375ADE9-F24A-41E2-AC3E-AA22DF285A60}" type="slidenum">
              <a:rPr lang="en-US"/>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14DBFC2F-C75B-48FB-973F-97FBF37B4C34}" type="datetimeFigureOut">
              <a:rPr lang="es-ES" smtClean="0"/>
              <a:pPr/>
              <a:t>21/03/2014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D6411D40-0A30-4D79-82F3-4F98EC7DA339}"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fld id="{14DBFC2F-C75B-48FB-973F-97FBF37B4C34}" type="datetimeFigureOut">
              <a:rPr lang="es-ES" smtClean="0"/>
              <a:pPr/>
              <a:t>21/03/2014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D6411D40-0A30-4D79-82F3-4F98EC7DA339}"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14DBFC2F-C75B-48FB-973F-97FBF37B4C34}" type="datetimeFigureOut">
              <a:rPr lang="es-ES" smtClean="0"/>
              <a:pPr/>
              <a:t>21/03/2014</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D6411D40-0A30-4D79-82F3-4F98EC7DA339}"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381000" y="1143000"/>
            <a:ext cx="8382000" cy="1069848"/>
          </a:xfrm>
        </p:spPr>
        <p:txBody>
          <a:bodyPr anchor="ctr"/>
          <a:lstStyle>
            <a:lvl1pPr>
              <a:defRPr sz="4000" b="0" i="0" cap="none" baseline="0"/>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6" name="25 Marcador de fecha"/>
          <p:cNvSpPr>
            <a:spLocks noGrp="1"/>
          </p:cNvSpPr>
          <p:nvPr>
            <p:ph type="dt" sz="half" idx="10"/>
          </p:nvPr>
        </p:nvSpPr>
        <p:spPr/>
        <p:txBody>
          <a:bodyPr rtlCol="0"/>
          <a:lstStyle/>
          <a:p>
            <a:fld id="{14DBFC2F-C75B-48FB-973F-97FBF37B4C34}" type="datetimeFigureOut">
              <a:rPr lang="es-ES" smtClean="0"/>
              <a:pPr/>
              <a:t>21/03/2014</a:t>
            </a:fld>
            <a:endParaRPr lang="es-ES"/>
          </a:p>
        </p:txBody>
      </p:sp>
      <p:sp>
        <p:nvSpPr>
          <p:cNvPr id="27" name="26 Marcador de número de diapositiva"/>
          <p:cNvSpPr>
            <a:spLocks noGrp="1"/>
          </p:cNvSpPr>
          <p:nvPr>
            <p:ph type="sldNum" sz="quarter" idx="11"/>
          </p:nvPr>
        </p:nvSpPr>
        <p:spPr/>
        <p:txBody>
          <a:bodyPr rtlCol="0"/>
          <a:lstStyle/>
          <a:p>
            <a:fld id="{D6411D40-0A30-4D79-82F3-4F98EC7DA339}" type="slidenum">
              <a:rPr lang="es-ES" smtClean="0"/>
              <a:pPr/>
              <a:t>‹Nº›</a:t>
            </a:fld>
            <a:endParaRPr lang="es-ES"/>
          </a:p>
        </p:txBody>
      </p:sp>
      <p:sp>
        <p:nvSpPr>
          <p:cNvPr id="28" name="27 Marcador de pie de página"/>
          <p:cNvSpPr>
            <a:spLocks noGrp="1"/>
          </p:cNvSpPr>
          <p:nvPr>
            <p:ph type="ftr" sz="quarter" idx="12"/>
          </p:nvPr>
        </p:nvSpPr>
        <p:spPr/>
        <p:txBody>
          <a:bodyPr rtlCol="0"/>
          <a:lstStyle/>
          <a:p>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a:xfrm>
            <a:off x="6583680" y="612648"/>
            <a:ext cx="957264" cy="457200"/>
          </a:xfrm>
        </p:spPr>
        <p:txBody>
          <a:bodyPr/>
          <a:lstStyle/>
          <a:p>
            <a:fld id="{14DBFC2F-C75B-48FB-973F-97FBF37B4C34}" type="datetimeFigureOut">
              <a:rPr lang="es-ES" smtClean="0"/>
              <a:pPr/>
              <a:t>21/03/2014</a:t>
            </a:fld>
            <a:endParaRPr lang="es-ES"/>
          </a:p>
        </p:txBody>
      </p:sp>
      <p:sp>
        <p:nvSpPr>
          <p:cNvPr id="4" name="3 Marcador de pie de página"/>
          <p:cNvSpPr>
            <a:spLocks noGrp="1"/>
          </p:cNvSpPr>
          <p:nvPr>
            <p:ph type="ftr" sz="quarter" idx="11"/>
          </p:nvPr>
        </p:nvSpPr>
        <p:spPr>
          <a:xfrm>
            <a:off x="5257800" y="612648"/>
            <a:ext cx="1325880" cy="457200"/>
          </a:xfrm>
        </p:spPr>
        <p:txBody>
          <a:bodyPr/>
          <a:lstStyle/>
          <a:p>
            <a:endParaRPr lang="es-ES"/>
          </a:p>
        </p:txBody>
      </p:sp>
      <p:sp>
        <p:nvSpPr>
          <p:cNvPr id="5" name="4 Marcador de número de diapositiva"/>
          <p:cNvSpPr>
            <a:spLocks noGrp="1"/>
          </p:cNvSpPr>
          <p:nvPr>
            <p:ph type="sldNum" sz="quarter" idx="12"/>
          </p:nvPr>
        </p:nvSpPr>
        <p:spPr>
          <a:xfrm>
            <a:off x="8174736" y="2272"/>
            <a:ext cx="762000" cy="365760"/>
          </a:xfrm>
        </p:spPr>
        <p:txBody>
          <a:bodyPr/>
          <a:lstStyle/>
          <a:p>
            <a:fld id="{D6411D40-0A30-4D79-82F3-4F98EC7DA339}"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14DBFC2F-C75B-48FB-973F-97FBF37B4C34}" type="datetimeFigureOut">
              <a:rPr lang="es-ES" smtClean="0"/>
              <a:pPr/>
              <a:t>21/03/2014</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D6411D40-0A30-4D79-82F3-4F98EC7DA339}"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5353496" y="1101970"/>
            <a:ext cx="3383280" cy="877824"/>
          </a:xfrm>
        </p:spPr>
        <p:txBody>
          <a:bodyPr anchor="b"/>
          <a:lstStyle>
            <a:lvl1pPr algn="l">
              <a:buNone/>
              <a:defRPr sz="1800" b="1"/>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14DBFC2F-C75B-48FB-973F-97FBF37B4C34}" type="datetimeFigureOut">
              <a:rPr lang="es-ES" smtClean="0"/>
              <a:pPr/>
              <a:t>21/03/2014</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D6411D40-0A30-4D79-82F3-4F98EC7DA339}"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s-ES" smtClean="0"/>
              <a:t>Haga clic para modificar el estilo de título del patrón</a:t>
            </a:r>
            <a:endParaRPr kumimoji="0" lang="en-US"/>
          </a:p>
        </p:txBody>
      </p:sp>
      <p:sp>
        <p:nvSpPr>
          <p:cNvPr id="3" name="2 Marcador de posición de imagen"/>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s-ES" smtClean="0"/>
              <a:t>Haga clic en el icono para agregar una imagen</a:t>
            </a:r>
            <a:endParaRPr kumimoji="0" lang="en-US" dirty="0"/>
          </a:p>
        </p:txBody>
      </p:sp>
      <p:sp>
        <p:nvSpPr>
          <p:cNvPr id="4" name="3 Marcador de texto"/>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14DBFC2F-C75B-48FB-973F-97FBF37B4C34}" type="datetimeFigureOut">
              <a:rPr lang="es-ES" smtClean="0"/>
              <a:pPr/>
              <a:t>21/03/2014</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D6411D40-0A30-4D79-82F3-4F98EC7DA339}"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27 Rectángulo"/>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28 Rectángulo"/>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29 Rectángulo"/>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30 Rectángulo"/>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31 Rectángulo"/>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32 Rectángulo redondeado"/>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33 Rectángulo redondeado"/>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34 Rectángulo"/>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35 Rectángulo"/>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36 Rectángulo"/>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37 Rectángulo"/>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38 Rectángulo"/>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39 Rectángulo"/>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Marcador de título"/>
          <p:cNvSpPr>
            <a:spLocks noGrp="1"/>
          </p:cNvSpPr>
          <p:nvPr>
            <p:ph type="title"/>
          </p:nvPr>
        </p:nvSpPr>
        <p:spPr>
          <a:xfrm>
            <a:off x="457200" y="1143000"/>
            <a:ext cx="8229600" cy="1066800"/>
          </a:xfrm>
          <a:prstGeom prst="rect">
            <a:avLst/>
          </a:prstGeom>
        </p:spPr>
        <p:txBody>
          <a:bodyPr vert="horz" anchor="ctr">
            <a:normAutofit/>
          </a:bodyPr>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4" name="13 Marcador de fecha"/>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14DBFC2F-C75B-48FB-973F-97FBF37B4C34}" type="datetimeFigureOut">
              <a:rPr lang="es-ES" smtClean="0"/>
              <a:pPr/>
              <a:t>21/03/2014</a:t>
            </a:fld>
            <a:endParaRPr lang="es-ES"/>
          </a:p>
        </p:txBody>
      </p:sp>
      <p:sp>
        <p:nvSpPr>
          <p:cNvPr id="3" name="2 Marcador de pie de página"/>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s-ES"/>
          </a:p>
        </p:txBody>
      </p:sp>
      <p:sp>
        <p:nvSpPr>
          <p:cNvPr id="23" name="22 Marcador de número de diapositiva"/>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D6411D40-0A30-4D79-82F3-4F98EC7DA339}"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video" Target="file:///C:\Users\Jonathan\Desktop\Fisiolog&#237;a%202014\Segundo%20Bloque\CORTEZA%20MOTORA%20Y%20TRONCO%20Y%20VEST&#205;BULO\Neuronas%20epejo%20y%20empat&#237;a.wmv"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video" Target="file:///C:\Users\Jonathan\Desktop\Fisiolog&#237;a%202014\Segundo%20Bloque\CORTEZA%20MOTORA%20Y%20TRONCO%20Y%20VEST&#205;BULO\afasia%20de%20broca.wmv" TargetMode="External"/></Relationships>
</file>

<file path=ppt/slides/_rels/slide15.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diagramLayout" Target="../diagrams/layout1.xml"/><Relationship Id="rId7" Type="http://schemas.openxmlformats.org/officeDocument/2006/relationships/image" Target="../media/image16.gif"/><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18.gif"/></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9.emf"/><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7.xml.rels><?xml version="1.0" encoding="UTF-8" standalone="yes"?>
<Relationships xmlns="http://schemas.openxmlformats.org/package/2006/relationships"><Relationship Id="rId8" Type="http://schemas.openxmlformats.org/officeDocument/2006/relationships/image" Target="../media/image21.gif"/><Relationship Id="rId3" Type="http://schemas.openxmlformats.org/officeDocument/2006/relationships/diagramLayout" Target="../diagrams/layout3.xml"/><Relationship Id="rId7" Type="http://schemas.openxmlformats.org/officeDocument/2006/relationships/image" Target="../media/image20.emf"/><Relationship Id="rId2" Type="http://schemas.openxmlformats.org/officeDocument/2006/relationships/diagramData" Target="../diagrams/data3.xml"/><Relationship Id="rId1" Type="http://schemas.openxmlformats.org/officeDocument/2006/relationships/slideLayout" Target="../slideLayouts/slideLayout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4.xml"/><Relationship Id="rId1" Type="http://schemas.openxmlformats.org/officeDocument/2006/relationships/video" Target="file:///C:\Users\Jonathan\Desktop\Fisiolog&#237;a%202014\Segundo%20Bloque\CORTEZA%20MOTORA%20Y%20TRONCO%20Y%20VEST&#205;BULO\apraxia%20motora.wmv"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26.pn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30.gif"/><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 Id="rId9"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 Id="rId4" Type="http://schemas.openxmlformats.org/officeDocument/2006/relationships/image" Target="../media/image52.jpeg"/></Relationships>
</file>

<file path=ppt/slides/_rels/slide3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57.gi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emf"/><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diagramLayout" Target="../diagrams/layout7.xml"/><Relationship Id="rId7" Type="http://schemas.openxmlformats.org/officeDocument/2006/relationships/image" Target="../media/image61.emf"/><Relationship Id="rId2" Type="http://schemas.openxmlformats.org/officeDocument/2006/relationships/diagramData" Target="../diagrams/data7.xml"/><Relationship Id="rId1" Type="http://schemas.openxmlformats.org/officeDocument/2006/relationships/slideLayout" Target="../slideLayouts/slideLayout5.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 Id="rId9" Type="http://schemas.openxmlformats.org/officeDocument/2006/relationships/image" Target="../media/image63.png"/></Relationships>
</file>

<file path=ppt/slides/_rels/slide47.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8.gi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9.gi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slideLayout" Target="../slideLayouts/slideLayout2.xml"/><Relationship Id="rId1" Type="http://schemas.openxmlformats.org/officeDocument/2006/relationships/video" Target="file:///C:\Users\Jonathan\Desktop\Fisiolog&#237;a%202014\Segundo%20Bloque\CORTEZA%20MOTORA%20Y%20TRONCO%20Y%20VEST&#205;BULO\pi&#241;ata.wmv" TargetMode="External"/></Relationships>
</file>

<file path=ppt/slides/_rels/slide53.xml.rels><?xml version="1.0" encoding="UTF-8" standalone="yes"?>
<Relationships xmlns="http://schemas.openxmlformats.org/package/2006/relationships"><Relationship Id="rId2" Type="http://schemas.openxmlformats.org/officeDocument/2006/relationships/image" Target="../media/image71.gi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72.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slideLayout" Target="../slideLayouts/slideLayout2.xml"/><Relationship Id="rId1" Type="http://schemas.openxmlformats.org/officeDocument/2006/relationships/video" Target="file:///C:\Users\Jonathan\Desktop\Fisiolog&#237;a%202014\Segundo%20Bloque\CORTEZA%20MOTORA%20Y%20TRONCO%20Y%20VEST&#205;BULO\EPLEY.wmv" TargetMode="Externa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video" Target="file:///C:\Users\Jonathan\Desktop\Fisiolog&#237;a%202014\Segundo%20Bloque\CORTEZA%20MOTORA%20Y%20TRONCO%20Y%20VEST&#205;BULO\penfield%20original.wmv"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ideo" Target="file:///C:\Users\Jonathan\Desktop\Fisiolog&#237;a%202014\Segundo%20Bloque\CORTEZA%20MOTORA%20Y%20TRONCO%20Y%20VEST&#205;BULO\SDAHA.wmv"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060848"/>
            <a:ext cx="8458200" cy="1470025"/>
          </a:xfrm>
        </p:spPr>
        <p:txBody>
          <a:bodyPr>
            <a:normAutofit/>
          </a:bodyPr>
          <a:lstStyle/>
          <a:p>
            <a:pPr algn="r"/>
            <a:r>
              <a:rPr lang="es-GT" sz="3200" dirty="0" smtClean="0"/>
              <a:t>Control de la función motora por la corteza cerebral y el tronco del encéfalo…</a:t>
            </a:r>
            <a:endParaRPr lang="es-ES" sz="3200" dirty="0"/>
          </a:p>
        </p:txBody>
      </p:sp>
      <p:sp>
        <p:nvSpPr>
          <p:cNvPr id="3" name="2 Subtítulo"/>
          <p:cNvSpPr>
            <a:spLocks noGrp="1"/>
          </p:cNvSpPr>
          <p:nvPr>
            <p:ph type="subTitle" idx="1"/>
          </p:nvPr>
        </p:nvSpPr>
        <p:spPr>
          <a:xfrm>
            <a:off x="3851920" y="4149080"/>
            <a:ext cx="4953000" cy="1752600"/>
          </a:xfrm>
        </p:spPr>
        <p:txBody>
          <a:bodyPr>
            <a:normAutofit/>
          </a:bodyPr>
          <a:lstStyle/>
          <a:p>
            <a:pPr algn="r"/>
            <a:r>
              <a:rPr lang="es-GT" sz="2000" i="1" dirty="0" smtClean="0"/>
              <a:t>Dr. Johnnathan Molina</a:t>
            </a:r>
          </a:p>
          <a:p>
            <a:pPr algn="r"/>
            <a:r>
              <a:rPr lang="es-GT" sz="2000" i="1" dirty="0" smtClean="0"/>
              <a:t>Fisiología Médica</a:t>
            </a:r>
          </a:p>
          <a:p>
            <a:pPr algn="r"/>
            <a:r>
              <a:rPr lang="es-GT" sz="2000" i="1" dirty="0" smtClean="0"/>
              <a:t>2014</a:t>
            </a:r>
            <a:endParaRPr lang="es-ES" sz="2000" i="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pic>
        <p:nvPicPr>
          <p:cNvPr id="4" name="Neuronas epejo y empatía.wmv">
            <a:hlinkClick r:id="" action="ppaction://media"/>
          </p:cNvPr>
          <p:cNvPicPr>
            <a:picLocks noGrp="1" noRot="1" noChangeAspect="1"/>
          </p:cNvPicPr>
          <p:nvPr>
            <p:ph idx="1"/>
            <a:videoFile r:link="rId1"/>
          </p:nvPr>
        </p:nvPicPr>
        <p:blipFill>
          <a:blip r:embed="rId3" cstate="print"/>
          <a:stretch>
            <a:fillRect/>
          </a:stretch>
        </p:blipFill>
        <p:spPr>
          <a:xfrm>
            <a:off x="683568" y="908720"/>
            <a:ext cx="7776864" cy="54006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058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5536" y="620688"/>
            <a:ext cx="5626968" cy="845840"/>
          </a:xfrm>
        </p:spPr>
        <p:txBody>
          <a:bodyPr>
            <a:normAutofit/>
          </a:bodyPr>
          <a:lstStyle/>
          <a:p>
            <a:r>
              <a:rPr lang="es-GT" sz="2000" dirty="0" smtClean="0"/>
              <a:t>Área Motora Suplementaria, AMS</a:t>
            </a:r>
            <a:endParaRPr lang="es-ES" sz="2000" dirty="0"/>
          </a:p>
        </p:txBody>
      </p:sp>
      <p:sp>
        <p:nvSpPr>
          <p:cNvPr id="3" name="2 Marcador de contenido"/>
          <p:cNvSpPr>
            <a:spLocks noGrp="1"/>
          </p:cNvSpPr>
          <p:nvPr>
            <p:ph idx="1"/>
          </p:nvPr>
        </p:nvSpPr>
        <p:spPr>
          <a:xfrm>
            <a:off x="457200" y="2249424"/>
            <a:ext cx="3970784" cy="4325112"/>
          </a:xfrm>
        </p:spPr>
        <p:txBody>
          <a:bodyPr>
            <a:normAutofit/>
          </a:bodyPr>
          <a:lstStyle/>
          <a:p>
            <a:pPr algn="just"/>
            <a:r>
              <a:rPr lang="es-GT" sz="1600" dirty="0" smtClean="0"/>
              <a:t>Ocupa la cisura longitudinal y pocos cm por la corteza frontal superior. </a:t>
            </a:r>
          </a:p>
          <a:p>
            <a:pPr algn="just"/>
            <a:r>
              <a:rPr lang="es-GT" sz="1600" dirty="0" smtClean="0"/>
              <a:t>Respuestas bilaterales rudimentarias (como trepar)</a:t>
            </a:r>
          </a:p>
          <a:p>
            <a:pPr algn="just"/>
            <a:r>
              <a:rPr lang="es-GT" sz="1600" dirty="0" smtClean="0"/>
              <a:t>Movimientos posturales de todo el cuerpo, necesarios para que la CMP y área </a:t>
            </a:r>
            <a:r>
              <a:rPr lang="es-GT" sz="1600" dirty="0" err="1" smtClean="0"/>
              <a:t>premotora</a:t>
            </a:r>
            <a:r>
              <a:rPr lang="es-GT" sz="1600" dirty="0" smtClean="0"/>
              <a:t> funcionen adecuadamente.</a:t>
            </a:r>
            <a:endParaRPr lang="es-ES" sz="1600" dirty="0"/>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644008" y="2996952"/>
            <a:ext cx="3600400" cy="3524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4 Llamada ovalada"/>
          <p:cNvSpPr/>
          <p:nvPr/>
        </p:nvSpPr>
        <p:spPr>
          <a:xfrm>
            <a:off x="4644008" y="1484784"/>
            <a:ext cx="2772308" cy="1800200"/>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dirty="0" smtClean="0"/>
              <a:t>Las contracciones suelen ser bilaterales en vez de unilaterales</a:t>
            </a:r>
            <a:endParaRPr lang="es-EC"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23528" y="692696"/>
            <a:ext cx="8229600" cy="1066800"/>
          </a:xfrm>
        </p:spPr>
        <p:txBody>
          <a:bodyPr>
            <a:normAutofit/>
          </a:bodyPr>
          <a:lstStyle/>
          <a:p>
            <a:r>
              <a:rPr lang="es-GT" sz="2000" dirty="0" smtClean="0"/>
              <a:t>Áreas especializadas de control motor</a:t>
            </a:r>
            <a:endParaRPr lang="es-ES" sz="2000" dirty="0"/>
          </a:p>
        </p:txBody>
      </p:sp>
      <p:sp>
        <p:nvSpPr>
          <p:cNvPr id="4" name="2 Marcador de contenido"/>
          <p:cNvSpPr txBox="1">
            <a:spLocks/>
          </p:cNvSpPr>
          <p:nvPr/>
        </p:nvSpPr>
        <p:spPr>
          <a:xfrm>
            <a:off x="395536" y="1807361"/>
            <a:ext cx="2808312" cy="4333713"/>
          </a:xfrm>
          <a:prstGeom prst="rect">
            <a:avLst/>
          </a:prstGeom>
        </p:spPr>
        <p:txBody>
          <a:bodyPr vert="horz">
            <a:normAutofit/>
          </a:bodyPr>
          <a:lstStyle/>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r>
              <a:rPr kumimoji="0" lang="es-EC" sz="1400" b="1" i="0" u="none" strike="noStrike" kern="1200" cap="none" spc="0" normalizeH="0" baseline="0" noProof="0" dirty="0" smtClean="0">
                <a:ln>
                  <a:noFill/>
                </a:ln>
                <a:solidFill>
                  <a:schemeClr val="tx1"/>
                </a:solidFill>
                <a:effectLst/>
                <a:uLnTx/>
                <a:uFillTx/>
                <a:latin typeface="+mn-lt"/>
                <a:ea typeface="+mn-ea"/>
                <a:cs typeface="+mn-cs"/>
              </a:rPr>
              <a:t>Área de broca y el lenguaje</a:t>
            </a: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endParaRPr kumimoji="0" lang="es-EC" sz="1400" b="1"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r>
              <a:rPr kumimoji="0" lang="es-EC" sz="1400" b="1" i="0" u="none" strike="noStrike" kern="1200" cap="none" spc="0" normalizeH="0" baseline="0" noProof="0" dirty="0" smtClean="0">
                <a:ln>
                  <a:noFill/>
                </a:ln>
                <a:solidFill>
                  <a:schemeClr val="tx1"/>
                </a:solidFill>
                <a:effectLst/>
                <a:uLnTx/>
                <a:uFillTx/>
                <a:latin typeface="+mn-lt"/>
                <a:ea typeface="+mn-ea"/>
                <a:cs typeface="+mn-cs"/>
              </a:rPr>
              <a:t>Campo de los movimientos oculares “voluntarios”</a:t>
            </a: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endParaRPr kumimoji="0" lang="es-EC" sz="1400" b="1"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r>
              <a:rPr kumimoji="0" lang="es-EC" sz="1400" b="1" i="0" u="none" strike="noStrike" kern="1200" cap="none" spc="0" normalizeH="0" baseline="0" noProof="0" dirty="0" smtClean="0">
                <a:ln>
                  <a:noFill/>
                </a:ln>
                <a:solidFill>
                  <a:schemeClr val="tx1"/>
                </a:solidFill>
                <a:effectLst/>
                <a:uLnTx/>
                <a:uFillTx/>
                <a:latin typeface="+mn-lt"/>
                <a:ea typeface="+mn-ea"/>
                <a:cs typeface="+mn-cs"/>
              </a:rPr>
              <a:t>Área de rotación de la cabeza</a:t>
            </a: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endParaRPr kumimoji="0" lang="es-EC" sz="1400" b="1"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Char char="•"/>
              <a:tabLst/>
              <a:defRPr/>
            </a:pPr>
            <a:r>
              <a:rPr kumimoji="0" lang="es-EC" sz="1400" b="1" i="0" u="none" strike="noStrike" kern="1200" cap="none" spc="0" normalizeH="0" baseline="0" noProof="0" dirty="0" smtClean="0">
                <a:ln>
                  <a:noFill/>
                </a:ln>
                <a:solidFill>
                  <a:schemeClr val="tx1"/>
                </a:solidFill>
                <a:effectLst/>
                <a:uLnTx/>
                <a:uFillTx/>
                <a:latin typeface="+mn-lt"/>
                <a:ea typeface="+mn-ea"/>
                <a:cs typeface="+mn-cs"/>
              </a:rPr>
              <a:t>Área para las habilidades manuales </a:t>
            </a:r>
            <a:endParaRPr kumimoji="0" lang="es-EC" sz="1400" b="1" i="0" u="none" strike="noStrike" kern="1200" cap="none" spc="0" normalizeH="0" baseline="0" noProof="0" dirty="0">
              <a:ln>
                <a:noFill/>
              </a:ln>
              <a:solidFill>
                <a:schemeClr val="tx1"/>
              </a:solidFill>
              <a:effectLst/>
              <a:uLnTx/>
              <a:uFillTx/>
              <a:latin typeface="+mn-lt"/>
              <a:ea typeface="+mn-ea"/>
              <a:cs typeface="+mn-cs"/>
            </a:endParaRPr>
          </a:p>
        </p:txBody>
      </p:sp>
      <p:pic>
        <p:nvPicPr>
          <p:cNvPr id="5"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563888" y="1710683"/>
            <a:ext cx="5112442" cy="44822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5 Rectángulo"/>
          <p:cNvSpPr/>
          <p:nvPr/>
        </p:nvSpPr>
        <p:spPr>
          <a:xfrm>
            <a:off x="1115616" y="5589240"/>
            <a:ext cx="1512168" cy="36004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sz="1100" dirty="0" smtClean="0">
                <a:latin typeface="Arial" pitchFamily="34" charset="0"/>
                <a:cs typeface="Arial" pitchFamily="34" charset="0"/>
              </a:rPr>
              <a:t>APRAXIA MOTORA</a:t>
            </a:r>
            <a:endParaRPr lang="es-EC" sz="11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43490" y="620688"/>
            <a:ext cx="2376382" cy="1549976"/>
          </a:xfrm>
        </p:spPr>
        <p:txBody>
          <a:bodyPr>
            <a:normAutofit/>
          </a:bodyPr>
          <a:lstStyle/>
          <a:p>
            <a:r>
              <a:rPr lang="es-EC" sz="2800" dirty="0" smtClean="0"/>
              <a:t>ÁREA DE BROCA Y EL LENGUAJE</a:t>
            </a:r>
            <a:endParaRPr lang="es-EC" sz="2800" dirty="0"/>
          </a:p>
        </p:txBody>
      </p:sp>
      <p:pic>
        <p:nvPicPr>
          <p:cNvPr id="614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644006" y="692696"/>
            <a:ext cx="3616697" cy="432048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3 Rectángulo redondeado"/>
          <p:cNvSpPr/>
          <p:nvPr/>
        </p:nvSpPr>
        <p:spPr>
          <a:xfrm>
            <a:off x="6088094" y="393723"/>
            <a:ext cx="783940" cy="4320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dirty="0" smtClean="0"/>
              <a:t>CM</a:t>
            </a:r>
            <a:endParaRPr lang="es-EC" dirty="0"/>
          </a:p>
        </p:txBody>
      </p:sp>
      <p:pic>
        <p:nvPicPr>
          <p:cNvPr id="6150" name="Picture 6" descr="http://www.gifsanimadas.com/partes_del_cuerpo/lenguas/lengua.gif"/>
          <p:cNvPicPr>
            <a:picLocks noGrp="1" noChangeAspect="1" noChangeArrowheads="1" noCrop="1"/>
          </p:cNvPicPr>
          <p:nvPr>
            <p:ph idx="1"/>
          </p:nvPr>
        </p:nvPicPr>
        <p:blipFill>
          <a:blip r:embed="rId3" cstate="print">
            <a:extLst>
              <a:ext uri="{28A0092B-C50C-407E-A947-70E740481C1C}">
                <a14:useLocalDpi xmlns="" xmlns:a14="http://schemas.microsoft.com/office/drawing/2010/main" val="0"/>
              </a:ext>
            </a:extLst>
          </a:blip>
          <a:srcRect/>
          <a:stretch>
            <a:fillRect/>
          </a:stretch>
        </p:blipFill>
        <p:spPr bwMode="auto">
          <a:xfrm>
            <a:off x="4283968" y="4077072"/>
            <a:ext cx="2076450" cy="2562225"/>
          </a:xfrm>
          <a:prstGeom prst="rect">
            <a:avLst/>
          </a:prstGeom>
          <a:noFill/>
          <a:extLst>
            <a:ext uri="{909E8E84-426E-40DD-AFC4-6F175D3DCCD1}">
              <a14:hiddenFill xmlns="" xmlns:a14="http://schemas.microsoft.com/office/drawing/2010/main">
                <a:solidFill>
                  <a:srgbClr val="FFFFFF"/>
                </a:solidFill>
              </a14:hiddenFill>
            </a:ext>
          </a:extLst>
        </p:spPr>
      </p:pic>
      <p:sp>
        <p:nvSpPr>
          <p:cNvPr id="7" name="6 Rectángulo redondeado"/>
          <p:cNvSpPr/>
          <p:nvPr/>
        </p:nvSpPr>
        <p:spPr>
          <a:xfrm>
            <a:off x="611560" y="2276872"/>
            <a:ext cx="3600400" cy="17281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itchFamily="2" charset="2"/>
              <a:buChar char="ü"/>
            </a:pPr>
            <a:r>
              <a:rPr lang="es-EC" dirty="0" smtClean="0"/>
              <a:t>Formación de palabras</a:t>
            </a:r>
          </a:p>
          <a:p>
            <a:pPr marL="285750" indent="-285750" algn="ctr">
              <a:buFont typeface="Wingdings" pitchFamily="2" charset="2"/>
              <a:buChar char="ü"/>
            </a:pPr>
            <a:r>
              <a:rPr lang="es-EC" dirty="0" smtClean="0"/>
              <a:t>No impide la vocalización</a:t>
            </a:r>
          </a:p>
          <a:p>
            <a:pPr marL="285750" indent="-285750" algn="ctr">
              <a:buFont typeface="Wingdings" pitchFamily="2" charset="2"/>
              <a:buChar char="ü"/>
            </a:pPr>
            <a:r>
              <a:rPr lang="es-EC" dirty="0" smtClean="0"/>
              <a:t>Imposible emitir palabras completas  “</a:t>
            </a:r>
            <a:r>
              <a:rPr lang="es-EC" i="1" dirty="0" smtClean="0"/>
              <a:t>no o sí”</a:t>
            </a:r>
            <a:r>
              <a:rPr lang="es-EC" dirty="0" smtClean="0"/>
              <a:t> </a:t>
            </a:r>
            <a:endParaRPr lang="es-EC" dirty="0"/>
          </a:p>
        </p:txBody>
      </p:sp>
      <p:sp>
        <p:nvSpPr>
          <p:cNvPr id="8" name="7 Rectángulo redondeado"/>
          <p:cNvSpPr/>
          <p:nvPr/>
        </p:nvSpPr>
        <p:spPr>
          <a:xfrm>
            <a:off x="611560" y="4509120"/>
            <a:ext cx="3384376" cy="17281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dirty="0" smtClean="0"/>
              <a:t>La activación respiratoria de las cuerdas vocales se produce a la vez en los mov. </a:t>
            </a:r>
            <a:r>
              <a:rPr lang="es-EC" dirty="0"/>
              <a:t>d</a:t>
            </a:r>
            <a:r>
              <a:rPr lang="es-EC" dirty="0" smtClean="0"/>
              <a:t>e  boca y lengua durante el habla </a:t>
            </a:r>
            <a:endParaRPr lang="es-EC"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pic>
        <p:nvPicPr>
          <p:cNvPr id="4" name="afasia de broca.wmv">
            <a:hlinkClick r:id="" action="ppaction://media"/>
          </p:cNvPr>
          <p:cNvPicPr>
            <a:picLocks noGrp="1" noRot="1" noChangeAspect="1"/>
          </p:cNvPicPr>
          <p:nvPr>
            <p:ph idx="1"/>
            <a:videoFile r:link="rId1"/>
          </p:nvPr>
        </p:nvPicPr>
        <p:blipFill>
          <a:blip r:embed="rId3" cstate="print"/>
          <a:stretch>
            <a:fillRect/>
          </a:stretch>
        </p:blipFill>
        <p:spPr>
          <a:xfrm>
            <a:off x="611560" y="836712"/>
            <a:ext cx="7814601" cy="5860951"/>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05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4978245" y="332656"/>
            <a:ext cx="3384376" cy="1693992"/>
          </a:xfrm>
        </p:spPr>
        <p:txBody>
          <a:bodyPr>
            <a:normAutofit fontScale="90000"/>
          </a:bodyPr>
          <a:lstStyle/>
          <a:p>
            <a:r>
              <a:rPr lang="es-EC" sz="2800" b="1" dirty="0" smtClean="0"/>
              <a:t>Campo de movimientos oculares voluntarios</a:t>
            </a:r>
            <a:endParaRPr lang="es-EC" sz="2800" b="1" dirty="0"/>
          </a:p>
        </p:txBody>
      </p:sp>
      <p:graphicFrame>
        <p:nvGraphicFramePr>
          <p:cNvPr id="7" name="6 Marcador de contenido"/>
          <p:cNvGraphicFramePr>
            <a:graphicFrameLocks noGrp="1"/>
          </p:cNvGraphicFramePr>
          <p:nvPr>
            <p:ph sz="quarter" idx="4294967295"/>
            <p:extLst>
              <p:ext uri="{D42A27DB-BD31-4B8C-83A1-F6EECF244321}">
                <p14:modId xmlns="" xmlns:p14="http://schemas.microsoft.com/office/powerpoint/2010/main" val="509016819"/>
              </p:ext>
            </p:extLst>
          </p:nvPr>
        </p:nvGraphicFramePr>
        <p:xfrm>
          <a:off x="467544" y="620688"/>
          <a:ext cx="7992888" cy="56886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5 Marcador de contenido"/>
          <p:cNvSpPr>
            <a:spLocks noGrp="1"/>
          </p:cNvSpPr>
          <p:nvPr>
            <p:ph sz="quarter" idx="4294967295"/>
          </p:nvPr>
        </p:nvSpPr>
        <p:spPr>
          <a:xfrm>
            <a:off x="5508104" y="2313431"/>
            <a:ext cx="2556904" cy="3493008"/>
          </a:xfrm>
          <a:prstGeom prst="rect">
            <a:avLst/>
          </a:prstGeom>
        </p:spPr>
        <p:txBody>
          <a:bodyPr/>
          <a:lstStyle/>
          <a:p>
            <a:pPr marL="68580" indent="0">
              <a:buNone/>
            </a:pPr>
            <a:endParaRPr lang="es-EC" dirty="0"/>
          </a:p>
        </p:txBody>
      </p:sp>
      <p:pic>
        <p:nvPicPr>
          <p:cNvPr id="7170" name="Picture 2" descr="http://lilianachavarrob.files.wordpress.com/2013/02/gifs-ojos-emoticone.gif?w=960"/>
          <p:cNvPicPr>
            <a:picLocks noChangeAspect="1" noChangeArrowheads="1" noCrop="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1696492" y="2969146"/>
            <a:ext cx="1927820" cy="963910"/>
          </a:xfrm>
          <a:prstGeom prst="rect">
            <a:avLst/>
          </a:prstGeom>
          <a:noFill/>
          <a:extLst>
            <a:ext uri="{909E8E84-426E-40DD-AFC4-6F175D3DCCD1}">
              <a14:hiddenFill xmlns="" xmlns:a14="http://schemas.microsoft.com/office/drawing/2010/main">
                <a:solidFill>
                  <a:srgbClr val="FFFFFF"/>
                </a:solidFill>
              </a14:hiddenFill>
            </a:ext>
          </a:extLst>
        </p:spPr>
      </p:pic>
      <p:pic>
        <p:nvPicPr>
          <p:cNvPr id="7173" name="Picture 5"/>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4292981" y="2085260"/>
            <a:ext cx="4455483" cy="37920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7175" name="Picture 7" descr="http://www.espiar.tv/fotos/OJOS.gif"/>
          <p:cNvPicPr>
            <a:picLocks noChangeAspect="1" noChangeArrowheads="1" noCrop="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5916767" y="4797152"/>
            <a:ext cx="3227233" cy="258461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5796595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755576" y="1052736"/>
            <a:ext cx="3456502" cy="889168"/>
          </a:xfrm>
        </p:spPr>
        <p:txBody>
          <a:bodyPr>
            <a:normAutofit/>
          </a:bodyPr>
          <a:lstStyle/>
          <a:p>
            <a:pPr algn="ctr"/>
            <a:r>
              <a:rPr lang="es-EC" sz="2000" dirty="0"/>
              <a:t>Á</a:t>
            </a:r>
            <a:r>
              <a:rPr lang="es-EC" sz="2000" dirty="0" smtClean="0"/>
              <a:t>REA DE ROTACIÓN DE LA CABEZA</a:t>
            </a:r>
            <a:endParaRPr lang="es-EC" sz="2000" dirty="0"/>
          </a:p>
        </p:txBody>
      </p:sp>
      <p:graphicFrame>
        <p:nvGraphicFramePr>
          <p:cNvPr id="5" name="4 Marcador de contenido"/>
          <p:cNvGraphicFramePr>
            <a:graphicFrameLocks noGrp="1"/>
          </p:cNvGraphicFramePr>
          <p:nvPr>
            <p:ph sz="quarter" idx="4294967295"/>
            <p:extLst>
              <p:ext uri="{D42A27DB-BD31-4B8C-83A1-F6EECF244321}">
                <p14:modId xmlns="" xmlns:p14="http://schemas.microsoft.com/office/powerpoint/2010/main" val="3367186567"/>
              </p:ext>
            </p:extLst>
          </p:nvPr>
        </p:nvGraphicFramePr>
        <p:xfrm>
          <a:off x="4716016" y="953344"/>
          <a:ext cx="4139952" cy="59046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195" name="Picture 3"/>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325334" y="2564904"/>
            <a:ext cx="4013700" cy="35283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8298332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779912" y="764704"/>
            <a:ext cx="4432338" cy="1405960"/>
          </a:xfrm>
        </p:spPr>
        <p:txBody>
          <a:bodyPr>
            <a:normAutofit/>
          </a:bodyPr>
          <a:lstStyle/>
          <a:p>
            <a:r>
              <a:rPr lang="es-EC" sz="2000" dirty="0" smtClean="0"/>
              <a:t>ÁREA PARA HABILIDADES MANUALES</a:t>
            </a:r>
            <a:endParaRPr lang="es-EC" sz="2000" dirty="0"/>
          </a:p>
        </p:txBody>
      </p:sp>
      <p:sp>
        <p:nvSpPr>
          <p:cNvPr id="3" name="2 Marcador de contenido"/>
          <p:cNvSpPr>
            <a:spLocks noGrp="1"/>
          </p:cNvSpPr>
          <p:nvPr>
            <p:ph sz="quarter" idx="4294967295"/>
          </p:nvPr>
        </p:nvSpPr>
        <p:spPr>
          <a:xfrm>
            <a:off x="1042416" y="2313432"/>
            <a:ext cx="3419856" cy="3493008"/>
          </a:xfrm>
          <a:prstGeom prst="rect">
            <a:avLst/>
          </a:prstGeom>
        </p:spPr>
        <p:txBody>
          <a:bodyPr/>
          <a:lstStyle/>
          <a:p>
            <a:endParaRPr lang="es-EC"/>
          </a:p>
        </p:txBody>
      </p:sp>
      <p:graphicFrame>
        <p:nvGraphicFramePr>
          <p:cNvPr id="5" name="4 Marcador de contenido"/>
          <p:cNvGraphicFramePr>
            <a:graphicFrameLocks noGrp="1"/>
          </p:cNvGraphicFramePr>
          <p:nvPr>
            <p:ph sz="quarter" idx="4294967295"/>
            <p:extLst>
              <p:ext uri="{D42A27DB-BD31-4B8C-83A1-F6EECF244321}">
                <p14:modId xmlns="" xmlns:p14="http://schemas.microsoft.com/office/powerpoint/2010/main" val="788075244"/>
              </p:ext>
            </p:extLst>
          </p:nvPr>
        </p:nvGraphicFramePr>
        <p:xfrm>
          <a:off x="3851920" y="1772816"/>
          <a:ext cx="4608513" cy="48965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219" name="Picture 3"/>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323528" y="2276872"/>
            <a:ext cx="3562462" cy="403916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9221" name="Picture 5" descr="http://i269.photobucket.com/albums/jj43/comentarioshi5/gifs-animados/Personas/Manos/hand00033.gif"/>
          <p:cNvPicPr>
            <a:picLocks noChangeAspect="1" noChangeArrowheads="1" noCrop="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1043608" y="620688"/>
            <a:ext cx="1493392" cy="1466241"/>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901375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sz="half" idx="1"/>
          </p:nvPr>
        </p:nvSpPr>
        <p:spPr/>
        <p:txBody>
          <a:bodyPr/>
          <a:lstStyle/>
          <a:p>
            <a:endParaRPr lang="es-ES"/>
          </a:p>
        </p:txBody>
      </p:sp>
      <p:pic>
        <p:nvPicPr>
          <p:cNvPr id="5" name="apraxia motora.wmv">
            <a:hlinkClick r:id="" action="ppaction://media"/>
          </p:cNvPr>
          <p:cNvPicPr>
            <a:picLocks noGrp="1" noRot="1" noChangeAspect="1"/>
          </p:cNvPicPr>
          <p:nvPr>
            <p:ph sz="half" idx="2"/>
            <a:videoFile r:link="rId1"/>
          </p:nvPr>
        </p:nvPicPr>
        <p:blipFill>
          <a:blip r:embed="rId3" cstate="print"/>
          <a:stretch>
            <a:fillRect/>
          </a:stretch>
        </p:blipFill>
        <p:spPr>
          <a:xfrm>
            <a:off x="683568" y="764704"/>
            <a:ext cx="7704856" cy="5778642"/>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698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23528" y="332656"/>
            <a:ext cx="432048" cy="6120680"/>
          </a:xfrm>
        </p:spPr>
        <p:txBody>
          <a:bodyPr>
            <a:normAutofit/>
          </a:bodyPr>
          <a:lstStyle/>
          <a:p>
            <a:pPr algn="just"/>
            <a:r>
              <a:rPr lang="es-EC" sz="2800" b="1" dirty="0" smtClean="0"/>
              <a:t>VÍA </a:t>
            </a:r>
            <a:br>
              <a:rPr lang="es-EC" sz="2800" b="1" dirty="0" smtClean="0"/>
            </a:br>
            <a:r>
              <a:rPr lang="es-EC" sz="2800" b="1" dirty="0" smtClean="0"/>
              <a:t/>
            </a:r>
            <a:br>
              <a:rPr lang="es-EC" sz="2800" b="1" dirty="0" smtClean="0"/>
            </a:br>
            <a:r>
              <a:rPr lang="es-EC" sz="2800" b="1" dirty="0" smtClean="0"/>
              <a:t/>
            </a:r>
            <a:br>
              <a:rPr lang="es-EC" sz="2800" b="1" dirty="0" smtClean="0"/>
            </a:br>
            <a:r>
              <a:rPr lang="es-EC" sz="2800" b="1" dirty="0" smtClean="0"/>
              <a:t>PIRAMIDAL</a:t>
            </a:r>
            <a:endParaRPr lang="es-EC" sz="2800" b="1" dirty="0"/>
          </a:p>
        </p:txBody>
      </p:sp>
      <p:pic>
        <p:nvPicPr>
          <p:cNvPr id="5123"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27584" y="332656"/>
            <a:ext cx="3759668" cy="61206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5 CuadroTexto"/>
          <p:cNvSpPr txBox="1"/>
          <p:nvPr/>
        </p:nvSpPr>
        <p:spPr>
          <a:xfrm>
            <a:off x="5004048" y="1772816"/>
            <a:ext cx="3024336" cy="2031325"/>
          </a:xfrm>
          <a:prstGeom prst="rect">
            <a:avLst/>
          </a:prstGeom>
          <a:noFill/>
        </p:spPr>
        <p:txBody>
          <a:bodyPr wrap="square" rtlCol="0">
            <a:spAutoFit/>
          </a:bodyPr>
          <a:lstStyle/>
          <a:p>
            <a:r>
              <a:rPr lang="es-GT" dirty="0" smtClean="0"/>
              <a:t>Fascículo </a:t>
            </a:r>
            <a:r>
              <a:rPr lang="es-GT" dirty="0" err="1" smtClean="0"/>
              <a:t>Corticoespinal</a:t>
            </a:r>
            <a:r>
              <a:rPr lang="es-GT" dirty="0" smtClean="0"/>
              <a:t> compuesto por:</a:t>
            </a:r>
          </a:p>
          <a:p>
            <a:endParaRPr lang="es-GT" dirty="0" smtClean="0"/>
          </a:p>
          <a:p>
            <a:pPr>
              <a:buFont typeface="Wingdings" pitchFamily="2" charset="2"/>
              <a:buChar char="ü"/>
            </a:pPr>
            <a:r>
              <a:rPr lang="es-GT" dirty="0" smtClean="0"/>
              <a:t>30% CMP</a:t>
            </a:r>
          </a:p>
          <a:p>
            <a:pPr>
              <a:buFont typeface="Wingdings" pitchFamily="2" charset="2"/>
              <a:buChar char="ü"/>
            </a:pPr>
            <a:r>
              <a:rPr lang="es-GT" dirty="0" smtClean="0"/>
              <a:t>30% APM y CAS</a:t>
            </a:r>
          </a:p>
          <a:p>
            <a:pPr>
              <a:buFont typeface="Wingdings" pitchFamily="2" charset="2"/>
              <a:buChar char="ü"/>
            </a:pPr>
            <a:r>
              <a:rPr lang="es-GT" dirty="0" smtClean="0"/>
              <a:t>40% Área </a:t>
            </a:r>
            <a:r>
              <a:rPr lang="es-GT" dirty="0" err="1" smtClean="0"/>
              <a:t>Somatosensitiva</a:t>
            </a:r>
            <a:endParaRPr lang="es-ES" dirty="0"/>
          </a:p>
        </p:txBody>
      </p:sp>
      <p:sp>
        <p:nvSpPr>
          <p:cNvPr id="7" name="6 Marcador de contenido"/>
          <p:cNvSpPr>
            <a:spLocks noGrp="1"/>
          </p:cNvSpPr>
          <p:nvPr>
            <p:ph idx="1"/>
          </p:nvPr>
        </p:nvSpPr>
        <p:spPr>
          <a:xfrm>
            <a:off x="4067944" y="5013176"/>
            <a:ext cx="2736419" cy="745307"/>
          </a:xfrm>
        </p:spPr>
        <p:txBody>
          <a:bodyPr>
            <a:normAutofit/>
          </a:bodyPr>
          <a:lstStyle/>
          <a:p>
            <a:pPr>
              <a:buNone/>
            </a:pPr>
            <a:r>
              <a:rPr lang="es-GT" sz="1200" dirty="0" smtClean="0"/>
              <a:t>A nivel Bulbar forman las pirámides del bulbo</a:t>
            </a:r>
            <a:endParaRPr lang="es-ES" sz="1200" dirty="0"/>
          </a:p>
        </p:txBody>
      </p:sp>
      <p:cxnSp>
        <p:nvCxnSpPr>
          <p:cNvPr id="11" name="10 Conector recto de flecha"/>
          <p:cNvCxnSpPr/>
          <p:nvPr/>
        </p:nvCxnSpPr>
        <p:spPr>
          <a:xfrm>
            <a:off x="4427984" y="5733256"/>
            <a:ext cx="1296144" cy="0"/>
          </a:xfrm>
          <a:prstGeom prst="straightConnector1">
            <a:avLst/>
          </a:prstGeom>
          <a:ln w="1905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2" name="11 CuadroTexto"/>
          <p:cNvSpPr txBox="1"/>
          <p:nvPr/>
        </p:nvSpPr>
        <p:spPr>
          <a:xfrm>
            <a:off x="5724128" y="5301208"/>
            <a:ext cx="2736304" cy="738664"/>
          </a:xfrm>
          <a:prstGeom prst="rect">
            <a:avLst/>
          </a:prstGeom>
          <a:noFill/>
          <a:ln>
            <a:solidFill>
              <a:srgbClr val="0070C0"/>
            </a:solidFill>
          </a:ln>
        </p:spPr>
        <p:txBody>
          <a:bodyPr wrap="square" rtlCol="0">
            <a:spAutoFit/>
          </a:bodyPr>
          <a:lstStyle/>
          <a:p>
            <a:pPr algn="ctr"/>
            <a:r>
              <a:rPr lang="es-GT" sz="1400" i="1" dirty="0" smtClean="0"/>
              <a:t>La mayoría </a:t>
            </a:r>
            <a:r>
              <a:rPr lang="es-GT" sz="1400" i="1" dirty="0" err="1" smtClean="0"/>
              <a:t>decusan</a:t>
            </a:r>
            <a:r>
              <a:rPr lang="es-GT" sz="1400" i="1" dirty="0" smtClean="0"/>
              <a:t> y terminan en las </a:t>
            </a:r>
            <a:r>
              <a:rPr lang="es-GT" sz="1400" i="1" dirty="0" err="1" smtClean="0"/>
              <a:t>interneuronas</a:t>
            </a:r>
            <a:r>
              <a:rPr lang="es-GT" sz="1400" i="1" dirty="0" smtClean="0"/>
              <a:t> medulares</a:t>
            </a:r>
            <a:endParaRPr lang="es-ES" sz="1400" i="1" dirty="0"/>
          </a:p>
        </p:txBody>
      </p:sp>
      <p:sp>
        <p:nvSpPr>
          <p:cNvPr id="13" name="12 CuadroTexto"/>
          <p:cNvSpPr txBox="1"/>
          <p:nvPr/>
        </p:nvSpPr>
        <p:spPr>
          <a:xfrm>
            <a:off x="5724128" y="5982379"/>
            <a:ext cx="2664296" cy="830997"/>
          </a:xfrm>
          <a:prstGeom prst="rect">
            <a:avLst/>
          </a:prstGeom>
          <a:noFill/>
          <a:ln>
            <a:solidFill>
              <a:srgbClr val="FF0000"/>
            </a:solidFill>
          </a:ln>
        </p:spPr>
        <p:txBody>
          <a:bodyPr wrap="square" rtlCol="0">
            <a:spAutoFit/>
          </a:bodyPr>
          <a:lstStyle/>
          <a:p>
            <a:pPr algn="ctr"/>
            <a:r>
              <a:rPr lang="es-GT" sz="1200" dirty="0" smtClean="0"/>
              <a:t>Fibras que no cruzan –en el bulbo- sino en cuello o tórax superior (movimientos posturales bilaterales por la CAS)</a:t>
            </a:r>
            <a:endParaRPr lang="es-ES" sz="1200" dirty="0"/>
          </a:p>
        </p:txBody>
      </p:sp>
      <p:cxnSp>
        <p:nvCxnSpPr>
          <p:cNvPr id="14" name="13 Conector recto de flecha"/>
          <p:cNvCxnSpPr/>
          <p:nvPr/>
        </p:nvCxnSpPr>
        <p:spPr>
          <a:xfrm>
            <a:off x="4427984" y="6237312"/>
            <a:ext cx="1296144"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3437537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23528" y="620688"/>
            <a:ext cx="8229600" cy="1066800"/>
          </a:xfrm>
        </p:spPr>
        <p:txBody>
          <a:bodyPr>
            <a:normAutofit/>
          </a:bodyPr>
          <a:lstStyle/>
          <a:p>
            <a:r>
              <a:rPr lang="es-GT" sz="2400" dirty="0" smtClean="0"/>
              <a:t>Control Motor Voluntario…</a:t>
            </a:r>
            <a:endParaRPr lang="es-ES" sz="2400" dirty="0"/>
          </a:p>
        </p:txBody>
      </p:sp>
      <p:sp>
        <p:nvSpPr>
          <p:cNvPr id="3" name="2 Marcador de contenido"/>
          <p:cNvSpPr>
            <a:spLocks noGrp="1"/>
          </p:cNvSpPr>
          <p:nvPr>
            <p:ph idx="1"/>
          </p:nvPr>
        </p:nvSpPr>
        <p:spPr>
          <a:xfrm>
            <a:off x="323528" y="1988840"/>
            <a:ext cx="8229600" cy="4325112"/>
          </a:xfrm>
        </p:spPr>
        <p:txBody>
          <a:bodyPr>
            <a:normAutofit/>
          </a:bodyPr>
          <a:lstStyle/>
          <a:p>
            <a:pPr algn="just"/>
            <a:r>
              <a:rPr lang="es-GT" sz="1800" dirty="0" smtClean="0"/>
              <a:t>Para la mayoría de movimientos la corteza cerebral ACTIVA “patrones” de movimiento almacenados desde antes en las regiones inferiores(médula, tronco, GB, cerebelo).</a:t>
            </a:r>
          </a:p>
          <a:p>
            <a:pPr algn="just"/>
            <a:r>
              <a:rPr lang="es-GT" sz="1800" dirty="0" smtClean="0"/>
              <a:t>Para los movimientos voluntarios finos(manos, dedos): La corteza se conecta directamente con las motoneuronas anteriores de la médula.</a:t>
            </a:r>
          </a:p>
          <a:p>
            <a:pPr algn="just">
              <a:buNone/>
            </a:pPr>
            <a:endParaRPr lang="es-GT" sz="1800" dirty="0" smtClean="0"/>
          </a:p>
          <a:p>
            <a:pPr algn="just">
              <a:buNone/>
            </a:pPr>
            <a:r>
              <a:rPr lang="es-GT" sz="1800" dirty="0" smtClean="0"/>
              <a:t>Corteza Motora se divide en 3 áreas:</a:t>
            </a:r>
          </a:p>
          <a:p>
            <a:pPr marL="624078" indent="-514350" algn="just">
              <a:buAutoNum type="arabicParenR"/>
            </a:pPr>
            <a:r>
              <a:rPr lang="es-GT" sz="1800" dirty="0" smtClean="0"/>
              <a:t>Corteza Motora Primaria</a:t>
            </a:r>
          </a:p>
          <a:p>
            <a:pPr marL="624078" indent="-514350" algn="just">
              <a:buAutoNum type="arabicParenR"/>
            </a:pPr>
            <a:r>
              <a:rPr lang="es-GT" sz="1800" dirty="0" smtClean="0"/>
              <a:t>Área </a:t>
            </a:r>
            <a:r>
              <a:rPr lang="es-GT" sz="1800" dirty="0" err="1" smtClean="0"/>
              <a:t>Premotora</a:t>
            </a:r>
            <a:endParaRPr lang="es-GT" sz="1800" dirty="0" smtClean="0"/>
          </a:p>
          <a:p>
            <a:pPr marL="624078" indent="-514350" algn="just">
              <a:buAutoNum type="arabicParenR"/>
            </a:pPr>
            <a:r>
              <a:rPr lang="es-GT" sz="1800" dirty="0" smtClean="0"/>
              <a:t>Área Motora Suplementaria</a:t>
            </a:r>
          </a:p>
          <a:p>
            <a:endParaRPr lang="es-ES" sz="18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860032" y="692696"/>
            <a:ext cx="3228949" cy="5093153"/>
          </a:xfrm>
        </p:spPr>
        <p:txBody>
          <a:bodyPr>
            <a:normAutofit lnSpcReduction="10000"/>
          </a:bodyPr>
          <a:lstStyle/>
          <a:p>
            <a:pPr>
              <a:buFont typeface="Wingdings" pitchFamily="2" charset="2"/>
              <a:buChar char="Ø"/>
            </a:pPr>
            <a:r>
              <a:rPr lang="es-EC" sz="1800" dirty="0"/>
              <a:t>C</a:t>
            </a:r>
            <a:r>
              <a:rPr lang="es-EC" sz="1800" dirty="0" smtClean="0"/>
              <a:t>élulas piramidales gigantes miden 60 micrómetros de diámetro, sus fibras envían impulsos hacia la medula espinal a una velocidad de 70m/s</a:t>
            </a:r>
          </a:p>
          <a:p>
            <a:pPr>
              <a:buFont typeface="Wingdings" pitchFamily="2" charset="2"/>
              <a:buChar char="Ø"/>
            </a:pPr>
            <a:endParaRPr lang="es-EC" sz="1800" dirty="0" smtClean="0"/>
          </a:p>
          <a:p>
            <a:pPr>
              <a:buFont typeface="Wingdings" pitchFamily="2" charset="2"/>
              <a:buChar char="Ø"/>
            </a:pPr>
            <a:r>
              <a:rPr lang="es-EC" sz="1800" dirty="0"/>
              <a:t>P</a:t>
            </a:r>
            <a:r>
              <a:rPr lang="es-EC" sz="1800" dirty="0" smtClean="0"/>
              <a:t>resentes sólo en la CMP</a:t>
            </a:r>
          </a:p>
          <a:p>
            <a:pPr>
              <a:buFont typeface="Wingdings" pitchFamily="2" charset="2"/>
              <a:buChar char="Ø"/>
            </a:pPr>
            <a:endParaRPr lang="es-EC" sz="1800" dirty="0" smtClean="0"/>
          </a:p>
          <a:p>
            <a:pPr>
              <a:buFont typeface="Wingdings" pitchFamily="2" charset="2"/>
              <a:buChar char="Ø"/>
            </a:pPr>
            <a:r>
              <a:rPr lang="es-EC" sz="1800" dirty="0" smtClean="0"/>
              <a:t>En cada fascículo cortico espinal hay alrededor de 34000 fibras grandes que proceden de estas células</a:t>
            </a:r>
          </a:p>
          <a:p>
            <a:pPr>
              <a:buFont typeface="Wingdings" pitchFamily="2" charset="2"/>
              <a:buChar char="Ø"/>
            </a:pPr>
            <a:endParaRPr lang="es-EC" sz="1800" dirty="0" smtClean="0"/>
          </a:p>
          <a:p>
            <a:pPr>
              <a:buFont typeface="Wingdings" pitchFamily="2" charset="2"/>
              <a:buChar char="Ø"/>
            </a:pPr>
            <a:r>
              <a:rPr lang="es-EC" sz="1800" dirty="0" smtClean="0"/>
              <a:t>Las fibras grandes presentan 3%; el 97% son fibras de diámetro inferior a 4 micrómetros </a:t>
            </a:r>
          </a:p>
          <a:p>
            <a:pPr>
              <a:buFont typeface="Wingdings" pitchFamily="2" charset="2"/>
              <a:buChar char="Ø"/>
            </a:pPr>
            <a:endParaRPr lang="es-EC" sz="2000" dirty="0" smtClean="0"/>
          </a:p>
          <a:p>
            <a:pPr>
              <a:buFont typeface="Wingdings" pitchFamily="2" charset="2"/>
              <a:buChar char="Ø"/>
            </a:pPr>
            <a:endParaRPr lang="es-EC" sz="2000" dirty="0"/>
          </a:p>
        </p:txBody>
      </p:sp>
      <p:pic>
        <p:nvPicPr>
          <p:cNvPr id="1024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40610" y="2420888"/>
            <a:ext cx="3651250" cy="35845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55576" y="836712"/>
            <a:ext cx="4136979" cy="93610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0263882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51520" y="620688"/>
            <a:ext cx="3168352" cy="1224136"/>
          </a:xfrm>
        </p:spPr>
        <p:txBody>
          <a:bodyPr>
            <a:noAutofit/>
          </a:bodyPr>
          <a:lstStyle/>
          <a:p>
            <a:r>
              <a:rPr lang="es-EC" sz="2000" b="1" dirty="0" smtClean="0"/>
              <a:t>OTRAS VÍAS NERVIOSAS DESDE LA CORTEZA MOTORA…</a:t>
            </a:r>
            <a:endParaRPr lang="es-EC" sz="2000" b="1" dirty="0"/>
          </a:p>
        </p:txBody>
      </p:sp>
      <p:graphicFrame>
        <p:nvGraphicFramePr>
          <p:cNvPr id="4" name="3 Marcador de contenido"/>
          <p:cNvGraphicFramePr>
            <a:graphicFrameLocks noGrp="1"/>
          </p:cNvGraphicFramePr>
          <p:nvPr>
            <p:ph idx="1"/>
            <p:extLst>
              <p:ext uri="{D42A27DB-BD31-4B8C-83A1-F6EECF244321}">
                <p14:modId xmlns="" xmlns:p14="http://schemas.microsoft.com/office/powerpoint/2010/main" val="4204811020"/>
              </p:ext>
            </p:extLst>
          </p:nvPr>
        </p:nvGraphicFramePr>
        <p:xfrm>
          <a:off x="1475656" y="1052736"/>
          <a:ext cx="7992888" cy="58052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4 Elipse"/>
          <p:cNvSpPr/>
          <p:nvPr/>
        </p:nvSpPr>
        <p:spPr>
          <a:xfrm>
            <a:off x="4211960" y="2348880"/>
            <a:ext cx="2448272" cy="230425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sz="1300" i="1" dirty="0" smtClean="0"/>
              <a:t>La CM da origen a fibras pequeñas que se dirigen  hacia regiones profundas del cerebro y tronco del encéfalo</a:t>
            </a:r>
            <a:endParaRPr lang="es-EC" sz="1300" i="1" dirty="0"/>
          </a:p>
        </p:txBody>
      </p:sp>
    </p:spTree>
    <p:extLst>
      <p:ext uri="{BB962C8B-B14F-4D97-AF65-F5344CB8AC3E}">
        <p14:creationId xmlns="" xmlns:p14="http://schemas.microsoft.com/office/powerpoint/2010/main" val="12827757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508104" y="764704"/>
            <a:ext cx="2992178" cy="648072"/>
          </a:xfrm>
        </p:spPr>
        <p:txBody>
          <a:bodyPr>
            <a:normAutofit/>
          </a:bodyPr>
          <a:lstStyle/>
          <a:p>
            <a:r>
              <a:rPr lang="es-EC" sz="2400" b="1" dirty="0" smtClean="0"/>
              <a:t>NÚCLEO ROJO</a:t>
            </a:r>
            <a:endParaRPr lang="es-EC" sz="2400" b="1" dirty="0"/>
          </a:p>
        </p:txBody>
      </p:sp>
      <p:graphicFrame>
        <p:nvGraphicFramePr>
          <p:cNvPr id="4" name="3 Marcador de contenido"/>
          <p:cNvGraphicFramePr>
            <a:graphicFrameLocks noGrp="1"/>
          </p:cNvGraphicFramePr>
          <p:nvPr>
            <p:ph idx="1"/>
            <p:extLst>
              <p:ext uri="{D42A27DB-BD31-4B8C-83A1-F6EECF244321}">
                <p14:modId xmlns="" xmlns:p14="http://schemas.microsoft.com/office/powerpoint/2010/main" val="1632919514"/>
              </p:ext>
            </p:extLst>
          </p:nvPr>
        </p:nvGraphicFramePr>
        <p:xfrm>
          <a:off x="179512" y="764704"/>
          <a:ext cx="5472608" cy="45365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5 Conector fuera de página"/>
          <p:cNvSpPr/>
          <p:nvPr/>
        </p:nvSpPr>
        <p:spPr>
          <a:xfrm>
            <a:off x="6444208" y="1628800"/>
            <a:ext cx="1800200" cy="1368152"/>
          </a:xfrm>
          <a:prstGeom prst="flowChartOffpageConnector">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sz="1400" dirty="0" smtClean="0"/>
              <a:t>Tiene conexiones íntimas con el cerebelo</a:t>
            </a:r>
            <a:endParaRPr lang="es-EC" sz="1400" dirty="0"/>
          </a:p>
        </p:txBody>
      </p:sp>
      <p:pic>
        <p:nvPicPr>
          <p:cNvPr id="7" name="Picture 3"/>
          <p:cNvPicPr>
            <a:picLocks noChangeAspect="1" noChangeArrowheads="1"/>
          </p:cNvPicPr>
          <p:nvPr/>
        </p:nvPicPr>
        <p:blipFill>
          <a:blip r:embed="rId7" cstate="print"/>
          <a:srcRect b="1799"/>
          <a:stretch>
            <a:fillRect/>
          </a:stretch>
        </p:blipFill>
        <p:spPr bwMode="auto">
          <a:xfrm>
            <a:off x="5076056" y="3303040"/>
            <a:ext cx="4067944" cy="35549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9" name="8 Conector recto de flecha"/>
          <p:cNvCxnSpPr/>
          <p:nvPr/>
        </p:nvCxnSpPr>
        <p:spPr>
          <a:xfrm>
            <a:off x="2699792" y="2132856"/>
            <a:ext cx="50405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10 Conector recto de flecha"/>
          <p:cNvCxnSpPr/>
          <p:nvPr/>
        </p:nvCxnSpPr>
        <p:spPr>
          <a:xfrm flipH="1">
            <a:off x="3059832" y="2852936"/>
            <a:ext cx="360040"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5053549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arcador de texto"/>
          <p:cNvSpPr>
            <a:spLocks noGrp="1"/>
          </p:cNvSpPr>
          <p:nvPr>
            <p:ph type="body" idx="1"/>
          </p:nvPr>
        </p:nvSpPr>
        <p:spPr>
          <a:xfrm>
            <a:off x="971600" y="620688"/>
            <a:ext cx="3425651" cy="792088"/>
          </a:xfrm>
        </p:spPr>
        <p:txBody>
          <a:bodyPr>
            <a:normAutofit/>
          </a:bodyPr>
          <a:lstStyle/>
          <a:p>
            <a:pPr algn="ctr"/>
            <a:r>
              <a:rPr lang="es-EC" sz="1400" dirty="0" smtClean="0"/>
              <a:t>FUNCIÓN DEL SISTEMA CORTICORRUBROESPINAL </a:t>
            </a:r>
            <a:endParaRPr lang="es-EC" sz="1400" dirty="0"/>
          </a:p>
        </p:txBody>
      </p:sp>
      <p:sp>
        <p:nvSpPr>
          <p:cNvPr id="6" name="5 Marcador de contenido"/>
          <p:cNvSpPr>
            <a:spLocks noGrp="1"/>
          </p:cNvSpPr>
          <p:nvPr>
            <p:ph sz="half" idx="2"/>
          </p:nvPr>
        </p:nvSpPr>
        <p:spPr>
          <a:xfrm>
            <a:off x="875467" y="1415333"/>
            <a:ext cx="3419856" cy="3965667"/>
          </a:xfrm>
        </p:spPr>
        <p:txBody>
          <a:bodyPr>
            <a:normAutofit lnSpcReduction="10000"/>
          </a:bodyPr>
          <a:lstStyle/>
          <a:p>
            <a:pPr algn="just"/>
            <a:r>
              <a:rPr lang="es-EC" sz="1600" dirty="0" smtClean="0"/>
              <a:t>Otro Homúnculo más..</a:t>
            </a:r>
          </a:p>
          <a:p>
            <a:pPr algn="just"/>
            <a:r>
              <a:rPr lang="es-EC" sz="1600" dirty="0" smtClean="0"/>
              <a:t>La vía corticorrubroespinal actúa como un camino accesorio para la transmisión de señales diferenciadas desde la corteza motora hasta la medula espinal </a:t>
            </a:r>
          </a:p>
          <a:p>
            <a:pPr algn="just"/>
            <a:r>
              <a:rPr lang="es-EC" sz="1600" dirty="0" smtClean="0"/>
              <a:t>Al eliminar la vía </a:t>
            </a:r>
            <a:r>
              <a:rPr lang="es-EC" sz="1600" dirty="0" err="1" smtClean="0"/>
              <a:t>cortiespinal</a:t>
            </a:r>
            <a:r>
              <a:rPr lang="es-EC" sz="1600" dirty="0" smtClean="0"/>
              <a:t>, la </a:t>
            </a:r>
            <a:r>
              <a:rPr lang="es-EC" sz="1600" dirty="0" err="1" smtClean="0"/>
              <a:t>rubroespinal</a:t>
            </a:r>
            <a:r>
              <a:rPr lang="es-EC" sz="1600" dirty="0" smtClean="0"/>
              <a:t> aún controla la muñeca pero no movimientos finos de manos-dedos</a:t>
            </a:r>
          </a:p>
          <a:p>
            <a:pPr algn="just"/>
            <a:r>
              <a:rPr lang="es-EC" sz="1600" dirty="0" smtClean="0"/>
              <a:t>El fascículo  rubroespinal esta alojado en las columnas laterales de la medula espinal junto con el corticoespinal y terminan el las interneuronas y motoneuronas ambas.</a:t>
            </a:r>
            <a:endParaRPr lang="es-EC" sz="1600" dirty="0"/>
          </a:p>
        </p:txBody>
      </p:sp>
      <p:sp>
        <p:nvSpPr>
          <p:cNvPr id="7" name="6 Marcador de texto"/>
          <p:cNvSpPr>
            <a:spLocks noGrp="1"/>
          </p:cNvSpPr>
          <p:nvPr>
            <p:ph type="body" sz="quarter" idx="3"/>
          </p:nvPr>
        </p:nvSpPr>
        <p:spPr>
          <a:xfrm>
            <a:off x="5076056" y="4149080"/>
            <a:ext cx="3312368" cy="783778"/>
          </a:xfrm>
        </p:spPr>
        <p:txBody>
          <a:bodyPr>
            <a:normAutofit/>
          </a:bodyPr>
          <a:lstStyle/>
          <a:p>
            <a:pPr algn="ctr"/>
            <a:r>
              <a:rPr lang="es-EC" sz="1400" dirty="0" smtClean="0"/>
              <a:t>SISTEMA EXTRAPIRAMIDAL</a:t>
            </a:r>
            <a:endParaRPr lang="es-EC" sz="1400" dirty="0"/>
          </a:p>
        </p:txBody>
      </p:sp>
      <p:sp>
        <p:nvSpPr>
          <p:cNvPr id="8" name="7 Marcador de contenido"/>
          <p:cNvSpPr>
            <a:spLocks noGrp="1"/>
          </p:cNvSpPr>
          <p:nvPr>
            <p:ph sz="quarter" idx="4"/>
          </p:nvPr>
        </p:nvSpPr>
        <p:spPr>
          <a:xfrm>
            <a:off x="4788024" y="908720"/>
            <a:ext cx="3419856" cy="4176464"/>
          </a:xfrm>
        </p:spPr>
        <p:txBody>
          <a:bodyPr>
            <a:noAutofit/>
          </a:bodyPr>
          <a:lstStyle/>
          <a:p>
            <a:pPr algn="just">
              <a:buFont typeface="Arial" pitchFamily="34" charset="0"/>
              <a:buChar char="•"/>
            </a:pPr>
            <a:r>
              <a:rPr lang="es-EC" sz="1800" dirty="0" smtClean="0"/>
              <a:t>Todas  las porciones del cerebro y el tronco que contribuyen al control motor pero no forman parte de la vía </a:t>
            </a:r>
            <a:r>
              <a:rPr lang="es-EC" sz="1800" dirty="0" err="1" smtClean="0"/>
              <a:t>corticoespinal</a:t>
            </a:r>
            <a:r>
              <a:rPr lang="es-EC" sz="1800" dirty="0" smtClean="0"/>
              <a:t>. </a:t>
            </a:r>
          </a:p>
          <a:p>
            <a:pPr algn="just">
              <a:buFont typeface="Arial" pitchFamily="34" charset="0"/>
              <a:buChar char="•"/>
            </a:pPr>
            <a:r>
              <a:rPr lang="es-EC" sz="1800" dirty="0" smtClean="0"/>
              <a:t>Constituido por las vías que atraviesan los GB, FR, núcleos vestibulares y el núcleo rojo.</a:t>
            </a:r>
            <a:endParaRPr lang="es-EC" sz="1800" dirty="0"/>
          </a:p>
        </p:txBody>
      </p:sp>
      <p:sp>
        <p:nvSpPr>
          <p:cNvPr id="9" name="8 Rectángulo"/>
          <p:cNvSpPr/>
          <p:nvPr/>
        </p:nvSpPr>
        <p:spPr>
          <a:xfrm>
            <a:off x="899592" y="5373216"/>
            <a:ext cx="3960440" cy="1296144"/>
          </a:xfrm>
          <a:prstGeom prst="rect">
            <a:avLst/>
          </a:prstGeom>
          <a:solidFill>
            <a:srgbClr val="00B05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sz="1200" dirty="0" smtClean="0"/>
              <a:t>Los fascículos corticoespinal y rubroespinal  en conjunto se llaman </a:t>
            </a:r>
            <a:r>
              <a:rPr lang="es-EC" sz="1200" i="1" u="sng" dirty="0" smtClean="0"/>
              <a:t>sistema motor lateral de la médula</a:t>
            </a:r>
          </a:p>
          <a:p>
            <a:pPr algn="ctr"/>
            <a:endParaRPr lang="es-EC" sz="1200" i="1" u="sng" dirty="0" smtClean="0"/>
          </a:p>
          <a:p>
            <a:pPr algn="ctr"/>
            <a:r>
              <a:rPr lang="es-EC" sz="1200" dirty="0" err="1" smtClean="0"/>
              <a:t>Vestíbulorretículoespinal</a:t>
            </a:r>
            <a:r>
              <a:rPr lang="es-EC" sz="1200" dirty="0" smtClean="0"/>
              <a:t> es medial y se le llama </a:t>
            </a:r>
            <a:r>
              <a:rPr lang="es-EC" sz="1200" i="1" u="sng" dirty="0" smtClean="0"/>
              <a:t>Sistema motor medial medular</a:t>
            </a:r>
            <a:endParaRPr lang="es-EC" sz="1200" dirty="0"/>
          </a:p>
        </p:txBody>
      </p:sp>
    </p:spTree>
    <p:extLst>
      <p:ext uri="{BB962C8B-B14F-4D97-AF65-F5344CB8AC3E}">
        <p14:creationId xmlns="" xmlns:p14="http://schemas.microsoft.com/office/powerpoint/2010/main" val="1493582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arcador de contenido"/>
          <p:cNvSpPr>
            <a:spLocks noGrp="1"/>
          </p:cNvSpPr>
          <p:nvPr>
            <p:ph idx="1"/>
          </p:nvPr>
        </p:nvSpPr>
        <p:spPr>
          <a:xfrm>
            <a:off x="251520" y="1772816"/>
            <a:ext cx="4824536" cy="2664295"/>
          </a:xfrm>
        </p:spPr>
        <p:txBody>
          <a:bodyPr>
            <a:normAutofit lnSpcReduction="10000"/>
          </a:bodyPr>
          <a:lstStyle/>
          <a:p>
            <a:pPr marL="411480" indent="-342900" algn="just">
              <a:buFont typeface="+mj-lt"/>
              <a:buAutoNum type="arabicPeriod"/>
            </a:pPr>
            <a:r>
              <a:rPr lang="es-EC" sz="1600" dirty="0" smtClean="0"/>
              <a:t>Husos musculares </a:t>
            </a:r>
          </a:p>
          <a:p>
            <a:pPr marL="411480" indent="-342900" algn="just">
              <a:buFont typeface="+mj-lt"/>
              <a:buAutoNum type="arabicPeriod"/>
            </a:pPr>
            <a:r>
              <a:rPr lang="es-EC" sz="1600" dirty="0" smtClean="0"/>
              <a:t>Los órganos tendinosos</a:t>
            </a:r>
          </a:p>
          <a:p>
            <a:pPr marL="411480" indent="-342900" algn="just">
              <a:buFont typeface="+mj-lt"/>
              <a:buAutoNum type="arabicPeriod"/>
            </a:pPr>
            <a:r>
              <a:rPr lang="es-EC" sz="1600" dirty="0" smtClean="0"/>
              <a:t>Los receptores táctiles de la piel</a:t>
            </a:r>
          </a:p>
          <a:p>
            <a:pPr marL="411480" indent="-342900" algn="just">
              <a:buFont typeface="+mj-lt"/>
              <a:buAutoNum type="arabicPeriod"/>
            </a:pPr>
            <a:endParaRPr lang="es-EC" sz="1600" dirty="0" smtClean="0"/>
          </a:p>
          <a:p>
            <a:pPr marL="411480" indent="-342900" algn="just">
              <a:buFont typeface="Wingdings" pitchFamily="2" charset="2"/>
              <a:buChar char="ü"/>
            </a:pPr>
            <a:r>
              <a:rPr lang="es-EC" sz="1600" dirty="0" smtClean="0">
                <a:solidFill>
                  <a:prstClr val="black"/>
                </a:solidFill>
              </a:rPr>
              <a:t>Cuando las señales nerviosas procedentes de la corteza motora provocan la contracción de un músculo vuelven señales </a:t>
            </a:r>
            <a:r>
              <a:rPr lang="es-EC" sz="1600" dirty="0" err="1" smtClean="0">
                <a:solidFill>
                  <a:prstClr val="black"/>
                </a:solidFill>
              </a:rPr>
              <a:t>somatosensitivas</a:t>
            </a:r>
            <a:r>
              <a:rPr lang="es-EC" sz="1600" dirty="0" smtClean="0">
                <a:solidFill>
                  <a:prstClr val="black"/>
                </a:solidFill>
              </a:rPr>
              <a:t> siguiendo el mismo camino como retroalimentación positiva para mejorar la fuerza de prensión o la contracción muscular…</a:t>
            </a:r>
            <a:endParaRPr lang="es-EC" sz="1600" dirty="0"/>
          </a:p>
        </p:txBody>
      </p:sp>
      <p:sp>
        <p:nvSpPr>
          <p:cNvPr id="7" name="6 Título"/>
          <p:cNvSpPr>
            <a:spLocks noGrp="1"/>
          </p:cNvSpPr>
          <p:nvPr>
            <p:ph type="title"/>
          </p:nvPr>
        </p:nvSpPr>
        <p:spPr>
          <a:xfrm>
            <a:off x="395536" y="620688"/>
            <a:ext cx="4392488" cy="1103113"/>
          </a:xfrm>
        </p:spPr>
        <p:txBody>
          <a:bodyPr>
            <a:noAutofit/>
          </a:bodyPr>
          <a:lstStyle/>
          <a:p>
            <a:pPr algn="ctr"/>
            <a:r>
              <a:rPr lang="es-EC" sz="1600" b="1" dirty="0" smtClean="0"/>
              <a:t>LA RETROALIMENTACIÓN SOMATOSENSITIVA DE LA CORTEZA MOTORA AYUDA  A CONTROLAR LA PRECISIÓN DE LA CONTRACCIÓN  MUSCULAR</a:t>
            </a:r>
            <a:endParaRPr lang="es-EC" sz="1600" b="1" dirty="0"/>
          </a:p>
        </p:txBody>
      </p:sp>
      <p:pic>
        <p:nvPicPr>
          <p:cNvPr id="11" name="Picture 2"/>
          <p:cNvPicPr>
            <a:picLocks noChangeAspect="1" noChangeArrowheads="1"/>
          </p:cNvPicPr>
          <p:nvPr/>
        </p:nvPicPr>
        <p:blipFill>
          <a:blip r:embed="rId2" cstate="print"/>
          <a:srcRect/>
          <a:stretch>
            <a:fillRect/>
          </a:stretch>
        </p:blipFill>
        <p:spPr bwMode="auto">
          <a:xfrm>
            <a:off x="5508104" y="1628800"/>
            <a:ext cx="3377952" cy="31016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 xmlns:p14="http://schemas.microsoft.com/office/powerpoint/2010/main" val="25717736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179512" y="476672"/>
            <a:ext cx="7024744" cy="1143000"/>
          </a:xfrm>
        </p:spPr>
        <p:txBody>
          <a:bodyPr>
            <a:normAutofit/>
          </a:bodyPr>
          <a:lstStyle/>
          <a:p>
            <a:r>
              <a:rPr lang="es-EC" sz="2000" dirty="0" smtClean="0"/>
              <a:t>ESTIMULACIÓN DE LAS MOTONEURONAS MEDULARES</a:t>
            </a:r>
            <a:endParaRPr lang="es-EC" sz="2000" dirty="0"/>
          </a:p>
        </p:txBody>
      </p:sp>
      <p:pic>
        <p:nvPicPr>
          <p:cNvPr id="14339"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99592" y="2001111"/>
            <a:ext cx="4320480" cy="432768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5 Rectángulo redondeado"/>
          <p:cNvSpPr/>
          <p:nvPr/>
        </p:nvSpPr>
        <p:spPr>
          <a:xfrm>
            <a:off x="5508104" y="3789040"/>
            <a:ext cx="2592288" cy="170442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dirty="0" smtClean="0"/>
              <a:t>Se encargan del control fino de las acciones de la mano, el pulgar y el resto de los dedos</a:t>
            </a:r>
            <a:endParaRPr lang="es-EC" dirty="0"/>
          </a:p>
        </p:txBody>
      </p:sp>
      <p:pic>
        <p:nvPicPr>
          <p:cNvPr id="14341" name="Picture 5" descr="http://www.100pies.net/Gifs/Avatares/Manos/Avatar-Manos-09.gif"/>
          <p:cNvPicPr>
            <a:picLocks noChangeAspect="1" noChangeArrowheads="1" noCrop="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940152" y="1772816"/>
            <a:ext cx="1584176" cy="1584176"/>
          </a:xfrm>
          <a:prstGeom prst="rect">
            <a:avLst/>
          </a:prstGeom>
          <a:noFill/>
          <a:extLst>
            <a:ext uri="{909E8E84-426E-40DD-AFC4-6F175D3DCCD1}">
              <a14:hiddenFill xmlns="" xmlns:a14="http://schemas.microsoft.com/office/drawing/2010/main">
                <a:solidFill>
                  <a:srgbClr val="FFFFFF"/>
                </a:solidFill>
              </a14:hiddenFill>
            </a:ext>
          </a:extLst>
        </p:spPr>
      </p:pic>
      <p:sp>
        <p:nvSpPr>
          <p:cNvPr id="7" name="6 CuadroTexto"/>
          <p:cNvSpPr txBox="1"/>
          <p:nvPr/>
        </p:nvSpPr>
        <p:spPr>
          <a:xfrm>
            <a:off x="5580112" y="6021288"/>
            <a:ext cx="2016224" cy="369332"/>
          </a:xfrm>
          <a:prstGeom prst="rect">
            <a:avLst/>
          </a:prstGeom>
          <a:noFill/>
          <a:ln>
            <a:solidFill>
              <a:srgbClr val="FF0000"/>
            </a:solidFill>
          </a:ln>
        </p:spPr>
        <p:txBody>
          <a:bodyPr wrap="square" rtlCol="0">
            <a:spAutoFit/>
          </a:bodyPr>
          <a:lstStyle/>
          <a:p>
            <a:pPr algn="ctr"/>
            <a:r>
              <a:rPr lang="es-GT" dirty="0" smtClean="0"/>
              <a:t>“Convergencia”</a:t>
            </a:r>
            <a:endParaRPr lang="es-ES" dirty="0"/>
          </a:p>
        </p:txBody>
      </p:sp>
      <p:cxnSp>
        <p:nvCxnSpPr>
          <p:cNvPr id="9" name="8 Conector recto de flecha"/>
          <p:cNvCxnSpPr>
            <a:stCxn id="7" idx="1"/>
          </p:cNvCxnSpPr>
          <p:nvPr/>
        </p:nvCxnSpPr>
        <p:spPr>
          <a:xfrm flipH="1" flipV="1">
            <a:off x="3923928" y="4941168"/>
            <a:ext cx="1656184" cy="126478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51065370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normAutofit/>
          </a:bodyPr>
          <a:lstStyle/>
          <a:p>
            <a:pPr algn="ctr"/>
            <a:r>
              <a:rPr lang="es-EC" sz="2000" dirty="0" smtClean="0"/>
              <a:t>PATRONES DE MOVIMIENTO PRODUCIDOS POR LOS CENTROS DE LA MÉDULA ESPINAL</a:t>
            </a:r>
            <a:endParaRPr lang="es-EC" sz="2000" dirty="0"/>
          </a:p>
        </p:txBody>
      </p:sp>
      <p:graphicFrame>
        <p:nvGraphicFramePr>
          <p:cNvPr id="5" name="4 Marcador de contenido"/>
          <p:cNvGraphicFramePr>
            <a:graphicFrameLocks noGrp="1"/>
          </p:cNvGraphicFramePr>
          <p:nvPr>
            <p:ph idx="1"/>
            <p:extLst>
              <p:ext uri="{D42A27DB-BD31-4B8C-83A1-F6EECF244321}">
                <p14:modId xmlns="" xmlns:p14="http://schemas.microsoft.com/office/powerpoint/2010/main" val="2867383961"/>
              </p:ext>
            </p:extLst>
          </p:nvPr>
        </p:nvGraphicFramePr>
        <p:xfrm>
          <a:off x="1042988" y="2324100"/>
          <a:ext cx="6777037" cy="3508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5362" name="Picture 2" descr="http://revolucion-industrial.wikispaces.com/file/view/b.gif/358411640/127x177/b.gif"/>
          <p:cNvPicPr>
            <a:picLocks noChangeAspect="1" noChangeArrowheads="1" noCrop="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1115616" y="3037711"/>
            <a:ext cx="1705573" cy="233550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127674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59632" y="764704"/>
            <a:ext cx="1440278" cy="1143000"/>
          </a:xfrm>
        </p:spPr>
        <p:txBody>
          <a:bodyPr>
            <a:normAutofit fontScale="90000"/>
          </a:bodyPr>
          <a:lstStyle/>
          <a:p>
            <a:r>
              <a:rPr lang="es-EC" b="1" dirty="0" smtClean="0"/>
              <a:t>ICTUS</a:t>
            </a:r>
            <a:endParaRPr lang="es-EC" b="1" dirty="0"/>
          </a:p>
        </p:txBody>
      </p:sp>
      <p:sp>
        <p:nvSpPr>
          <p:cNvPr id="4" name="3 Flecha izquierda"/>
          <p:cNvSpPr/>
          <p:nvPr/>
        </p:nvSpPr>
        <p:spPr>
          <a:xfrm>
            <a:off x="2915816" y="476672"/>
            <a:ext cx="5040560" cy="187220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dirty="0" smtClean="0"/>
              <a:t>El sistema de </a:t>
            </a:r>
            <a:r>
              <a:rPr lang="es-EC" u="sng" dirty="0" smtClean="0"/>
              <a:t>control motor </a:t>
            </a:r>
            <a:r>
              <a:rPr lang="es-EC" dirty="0" smtClean="0"/>
              <a:t>puede dañarse como consecuencia  de una alteración </a:t>
            </a:r>
            <a:endParaRPr lang="es-EC" dirty="0"/>
          </a:p>
        </p:txBody>
      </p:sp>
      <p:pic>
        <p:nvPicPr>
          <p:cNvPr id="16386" name="Picture 2" descr="http://avancesmedicos.wikispaces.com/file/view/ictus.jpg/379395992/313x296/ictus.jpg"/>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683568" y="2348880"/>
            <a:ext cx="3811638" cy="36046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 xmlns:a14="http://schemas.microsoft.com/office/drawing/2010/main">
                <a:solidFill>
                  <a:srgbClr val="FFFFFF"/>
                </a:solidFill>
              </a14:hiddenFill>
            </a:ext>
          </a:extLst>
        </p:spPr>
      </p:pic>
      <p:sp>
        <p:nvSpPr>
          <p:cNvPr id="7" name="6 Rectángulo"/>
          <p:cNvSpPr/>
          <p:nvPr/>
        </p:nvSpPr>
        <p:spPr>
          <a:xfrm>
            <a:off x="5004048" y="2348880"/>
            <a:ext cx="3456384" cy="3600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C" dirty="0" smtClean="0">
                <a:solidFill>
                  <a:schemeClr val="tx1"/>
                </a:solidFill>
              </a:rPr>
              <a:t>Causas:</a:t>
            </a:r>
          </a:p>
          <a:p>
            <a:pPr marL="285750" indent="-285750">
              <a:buFont typeface="Arial" pitchFamily="34" charset="0"/>
              <a:buChar char="•"/>
            </a:pPr>
            <a:r>
              <a:rPr lang="es-EC" dirty="0" smtClean="0">
                <a:solidFill>
                  <a:schemeClr val="tx1"/>
                </a:solidFill>
              </a:rPr>
              <a:t>Por la ruptura de un vaso sanguíneo que vierte su contenido hacia el encéfalo </a:t>
            </a:r>
          </a:p>
          <a:p>
            <a:pPr marL="285750" indent="-285750">
              <a:buFont typeface="Arial" pitchFamily="34" charset="0"/>
              <a:buChar char="•"/>
            </a:pPr>
            <a:r>
              <a:rPr lang="es-EC" dirty="0" smtClean="0">
                <a:solidFill>
                  <a:schemeClr val="tx1"/>
                </a:solidFill>
              </a:rPr>
              <a:t>Por la trombosis de una de las arteria principales que lo irrigan</a:t>
            </a:r>
          </a:p>
          <a:p>
            <a:r>
              <a:rPr lang="es-EC" dirty="0" smtClean="0">
                <a:solidFill>
                  <a:schemeClr val="tx1"/>
                </a:solidFill>
              </a:rPr>
              <a:t>Resultado:</a:t>
            </a:r>
          </a:p>
          <a:p>
            <a:pPr marL="285750" indent="-285750">
              <a:buFont typeface="Arial" pitchFamily="34" charset="0"/>
              <a:buChar char="•"/>
            </a:pPr>
            <a:r>
              <a:rPr lang="es-EC" dirty="0" smtClean="0">
                <a:solidFill>
                  <a:schemeClr val="tx1"/>
                </a:solidFill>
              </a:rPr>
              <a:t>Desaparición del aporte de sangre a la corteza o a la vía corticoespinal </a:t>
            </a:r>
          </a:p>
          <a:p>
            <a:pPr algn="just"/>
            <a:endParaRPr lang="es-EC" dirty="0">
              <a:solidFill>
                <a:schemeClr val="tx1"/>
              </a:solidFill>
            </a:endParaRPr>
          </a:p>
        </p:txBody>
      </p:sp>
    </p:spTree>
    <p:extLst>
      <p:ext uri="{BB962C8B-B14F-4D97-AF65-F5344CB8AC3E}">
        <p14:creationId xmlns="" xmlns:p14="http://schemas.microsoft.com/office/powerpoint/2010/main" val="40218269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dirty="0"/>
          </a:p>
        </p:txBody>
      </p:sp>
      <p:pic>
        <p:nvPicPr>
          <p:cNvPr id="4" name="Picture 2"/>
          <p:cNvPicPr>
            <a:picLocks noChangeAspect="1" noChangeArrowheads="1"/>
          </p:cNvPicPr>
          <p:nvPr/>
        </p:nvPicPr>
        <p:blipFill>
          <a:blip r:embed="rId2" cstate="print"/>
          <a:srcRect/>
          <a:stretch>
            <a:fillRect/>
          </a:stretch>
        </p:blipFill>
        <p:spPr bwMode="auto">
          <a:xfrm>
            <a:off x="1835696" y="548680"/>
            <a:ext cx="5040560" cy="616068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611560" y="1124744"/>
            <a:ext cx="8030094" cy="4062651"/>
          </a:xfrm>
          <a:prstGeom prst="rect">
            <a:avLst/>
          </a:prstGeom>
        </p:spPr>
        <p:txBody>
          <a:bodyPr wrap="square">
            <a:spAutoFit/>
          </a:bodyPr>
          <a:lstStyle/>
          <a:p>
            <a:pPr algn="just"/>
            <a:r>
              <a:rPr lang="es-PE" sz="1600" b="1" i="1" dirty="0" smtClean="0">
                <a:solidFill>
                  <a:prstClr val="black"/>
                </a:solidFill>
                <a:cs typeface="Arial" pitchFamily="34" charset="0"/>
              </a:rPr>
              <a:t>Caracterización de lesiones según su ubicación…</a:t>
            </a:r>
          </a:p>
          <a:p>
            <a:pPr algn="just"/>
            <a:endParaRPr lang="es-PE" sz="1600" b="1" i="1" dirty="0">
              <a:solidFill>
                <a:prstClr val="black"/>
              </a:solidFill>
              <a:cs typeface="Arial" pitchFamily="34" charset="0"/>
            </a:endParaRPr>
          </a:p>
          <a:p>
            <a:pPr algn="just"/>
            <a:endParaRPr lang="es-PE" sz="1600" b="1" i="1" dirty="0" smtClean="0">
              <a:solidFill>
                <a:prstClr val="black"/>
              </a:solidFill>
              <a:cs typeface="Arial" pitchFamily="34" charset="0"/>
            </a:endParaRPr>
          </a:p>
          <a:p>
            <a:pPr algn="just">
              <a:buFont typeface="Arial" pitchFamily="34" charset="0"/>
              <a:buChar char="•"/>
            </a:pPr>
            <a:endParaRPr lang="es-PE" sz="1400" dirty="0">
              <a:solidFill>
                <a:prstClr val="black"/>
              </a:solidFill>
              <a:cs typeface="Arial" pitchFamily="34" charset="0"/>
            </a:endParaRPr>
          </a:p>
          <a:p>
            <a:pPr algn="just">
              <a:buFont typeface="Arial" pitchFamily="34" charset="0"/>
              <a:buChar char="•"/>
            </a:pPr>
            <a:endParaRPr lang="es-PE" sz="1400" dirty="0" smtClean="0">
              <a:solidFill>
                <a:prstClr val="black"/>
              </a:solidFill>
              <a:cs typeface="Arial" pitchFamily="34" charset="0"/>
            </a:endParaRPr>
          </a:p>
          <a:p>
            <a:pPr algn="just">
              <a:buFont typeface="Wingdings" pitchFamily="2" charset="2"/>
              <a:buChar char="ü"/>
            </a:pPr>
            <a:r>
              <a:rPr lang="es-PE" sz="1400" dirty="0" smtClean="0">
                <a:solidFill>
                  <a:prstClr val="black"/>
                </a:solidFill>
                <a:cs typeface="Arial" pitchFamily="34" charset="0"/>
              </a:rPr>
              <a:t>La </a:t>
            </a:r>
            <a:r>
              <a:rPr lang="es-PE" sz="1400" dirty="0">
                <a:solidFill>
                  <a:prstClr val="black"/>
                </a:solidFill>
                <a:cs typeface="Arial" pitchFamily="34" charset="0"/>
              </a:rPr>
              <a:t>lesión de la </a:t>
            </a:r>
            <a:r>
              <a:rPr lang="es-PE" sz="1400" b="1" dirty="0">
                <a:solidFill>
                  <a:prstClr val="black"/>
                </a:solidFill>
                <a:cs typeface="Arial" pitchFamily="34" charset="0"/>
              </a:rPr>
              <a:t>primera neurona</a:t>
            </a:r>
            <a:r>
              <a:rPr lang="es-PE" sz="1400" dirty="0">
                <a:solidFill>
                  <a:prstClr val="black"/>
                </a:solidFill>
                <a:cs typeface="Arial" pitchFamily="34" charset="0"/>
              </a:rPr>
              <a:t> provoca una parálisis </a:t>
            </a:r>
            <a:r>
              <a:rPr lang="es-PE" sz="1400" dirty="0" smtClean="0">
                <a:solidFill>
                  <a:prstClr val="black"/>
                </a:solidFill>
                <a:cs typeface="Arial" pitchFamily="34" charset="0"/>
              </a:rPr>
              <a:t>las </a:t>
            </a:r>
            <a:r>
              <a:rPr lang="es-PE" sz="1400" dirty="0">
                <a:solidFill>
                  <a:prstClr val="black"/>
                </a:solidFill>
                <a:cs typeface="Arial" pitchFamily="34" charset="0"/>
              </a:rPr>
              <a:t>características de </a:t>
            </a:r>
            <a:r>
              <a:rPr lang="es-PE" sz="1400" b="1" dirty="0">
                <a:solidFill>
                  <a:prstClr val="black"/>
                </a:solidFill>
                <a:cs typeface="Arial" pitchFamily="34" charset="0"/>
              </a:rPr>
              <a:t>hipertónica e </a:t>
            </a:r>
            <a:r>
              <a:rPr lang="es-PE" sz="1400" b="1" dirty="0" err="1">
                <a:solidFill>
                  <a:prstClr val="black"/>
                </a:solidFill>
                <a:cs typeface="Arial" pitchFamily="34" charset="0"/>
              </a:rPr>
              <a:t>hiperrefléxica</a:t>
            </a:r>
            <a:r>
              <a:rPr lang="es-PE" sz="1400" dirty="0">
                <a:solidFill>
                  <a:prstClr val="black"/>
                </a:solidFill>
                <a:cs typeface="Arial" pitchFamily="34" charset="0"/>
              </a:rPr>
              <a:t>: los músculos están duros y los reflejos están exaltados apareciendo incluso los </a:t>
            </a:r>
            <a:r>
              <a:rPr lang="es-PE" sz="1400" b="1" dirty="0">
                <a:solidFill>
                  <a:prstClr val="black"/>
                </a:solidFill>
                <a:cs typeface="Arial" pitchFamily="34" charset="0"/>
              </a:rPr>
              <a:t>reflejos patológicos </a:t>
            </a:r>
            <a:r>
              <a:rPr lang="es-PE" sz="1400" dirty="0">
                <a:solidFill>
                  <a:prstClr val="black"/>
                </a:solidFill>
                <a:cs typeface="Arial" pitchFamily="34" charset="0"/>
              </a:rPr>
              <a:t>como el de </a:t>
            </a:r>
            <a:r>
              <a:rPr lang="es-PE" sz="1400" b="1" dirty="0" err="1">
                <a:solidFill>
                  <a:prstClr val="black"/>
                </a:solidFill>
                <a:cs typeface="Arial" pitchFamily="34" charset="0"/>
              </a:rPr>
              <a:t>Babinski</a:t>
            </a:r>
            <a:r>
              <a:rPr lang="es-PE" sz="1400" dirty="0">
                <a:solidFill>
                  <a:prstClr val="black"/>
                </a:solidFill>
                <a:cs typeface="Arial" pitchFamily="34" charset="0"/>
              </a:rPr>
              <a:t>; a esta parálisis se </a:t>
            </a:r>
            <a:r>
              <a:rPr lang="es-PE" sz="1400" dirty="0" smtClean="0">
                <a:solidFill>
                  <a:prstClr val="black"/>
                </a:solidFill>
                <a:cs typeface="Arial" pitchFamily="34" charset="0"/>
              </a:rPr>
              <a:t>le </a:t>
            </a:r>
            <a:r>
              <a:rPr lang="es-PE" sz="1400" dirty="0">
                <a:solidFill>
                  <a:prstClr val="black"/>
                </a:solidFill>
                <a:cs typeface="Arial" pitchFamily="34" charset="0"/>
              </a:rPr>
              <a:t>conoce con el nombre de parálisis de primera neurona o parálisis central o espástica</a:t>
            </a:r>
            <a:r>
              <a:rPr lang="es-PE" sz="1400" dirty="0" smtClean="0">
                <a:solidFill>
                  <a:prstClr val="black"/>
                </a:solidFill>
                <a:cs typeface="Arial" pitchFamily="34" charset="0"/>
              </a:rPr>
              <a:t>.</a:t>
            </a:r>
          </a:p>
          <a:p>
            <a:pPr algn="just"/>
            <a:endParaRPr lang="es-PE" sz="1400" dirty="0">
              <a:solidFill>
                <a:prstClr val="black"/>
              </a:solidFill>
              <a:cs typeface="Arial" pitchFamily="34" charset="0"/>
            </a:endParaRPr>
          </a:p>
          <a:p>
            <a:pPr algn="just"/>
            <a:endParaRPr lang="es-PE" sz="1400" dirty="0" smtClean="0">
              <a:solidFill>
                <a:prstClr val="black"/>
              </a:solidFill>
              <a:cs typeface="Arial" pitchFamily="34" charset="0"/>
            </a:endParaRPr>
          </a:p>
          <a:p>
            <a:pPr algn="just"/>
            <a:endParaRPr lang="es-PE" sz="1400" dirty="0" smtClean="0">
              <a:solidFill>
                <a:prstClr val="black"/>
              </a:solidFill>
              <a:cs typeface="Arial" pitchFamily="34" charset="0"/>
            </a:endParaRPr>
          </a:p>
          <a:p>
            <a:pPr algn="just"/>
            <a:endParaRPr lang="es-PE" sz="1400" dirty="0">
              <a:solidFill>
                <a:prstClr val="black"/>
              </a:solidFill>
              <a:cs typeface="Arial" pitchFamily="34" charset="0"/>
            </a:endParaRPr>
          </a:p>
          <a:p>
            <a:pPr algn="just">
              <a:buFont typeface="Wingdings" pitchFamily="2" charset="2"/>
              <a:buChar char="ü"/>
            </a:pPr>
            <a:r>
              <a:rPr lang="es-PE" sz="1400" dirty="0">
                <a:solidFill>
                  <a:prstClr val="black"/>
                </a:solidFill>
                <a:cs typeface="Arial" pitchFamily="34" charset="0"/>
              </a:rPr>
              <a:t>La lesión de la </a:t>
            </a:r>
            <a:r>
              <a:rPr lang="es-PE" sz="1400" b="1" dirty="0" err="1">
                <a:solidFill>
                  <a:prstClr val="black"/>
                </a:solidFill>
                <a:cs typeface="Arial" pitchFamily="34" charset="0"/>
              </a:rPr>
              <a:t>motoneurona</a:t>
            </a:r>
            <a:r>
              <a:rPr lang="es-PE" sz="1400" b="1" dirty="0">
                <a:solidFill>
                  <a:prstClr val="black"/>
                </a:solidFill>
                <a:cs typeface="Arial" pitchFamily="34" charset="0"/>
              </a:rPr>
              <a:t> o segunda neurona</a:t>
            </a:r>
            <a:r>
              <a:rPr lang="es-PE" sz="1400" dirty="0">
                <a:solidFill>
                  <a:prstClr val="black"/>
                </a:solidFill>
                <a:cs typeface="Arial" pitchFamily="34" charset="0"/>
              </a:rPr>
              <a:t> da lugar a una parálisis que se acompaña de </a:t>
            </a:r>
            <a:r>
              <a:rPr lang="es-PE" sz="1400" b="1" dirty="0">
                <a:solidFill>
                  <a:prstClr val="black"/>
                </a:solidFill>
                <a:cs typeface="Arial" pitchFamily="34" charset="0"/>
              </a:rPr>
              <a:t>hipotonía e </a:t>
            </a:r>
            <a:r>
              <a:rPr lang="es-PE" sz="1400" b="1" dirty="0" err="1">
                <a:solidFill>
                  <a:prstClr val="black"/>
                </a:solidFill>
                <a:cs typeface="Arial" pitchFamily="34" charset="0"/>
              </a:rPr>
              <a:t>hiporreflexía</a:t>
            </a:r>
            <a:r>
              <a:rPr lang="es-PE" sz="1400" b="1" dirty="0">
                <a:solidFill>
                  <a:prstClr val="black"/>
                </a:solidFill>
                <a:cs typeface="Arial" pitchFamily="34" charset="0"/>
              </a:rPr>
              <a:t> </a:t>
            </a:r>
            <a:r>
              <a:rPr lang="es-PE" sz="1400" dirty="0">
                <a:solidFill>
                  <a:prstClr val="black"/>
                </a:solidFill>
                <a:cs typeface="Arial" pitchFamily="34" charset="0"/>
              </a:rPr>
              <a:t>pues los reflejos medulares también se hallan comprometidos. Al mismo tiempo, la función trófica medular queda también anulada produciéndose por ello una atrofia muscular. A este tipo de parálisis se les denomina parálisis de segunda neurona, periférica o fláccida.</a:t>
            </a:r>
          </a:p>
        </p:txBody>
      </p:sp>
    </p:spTree>
    <p:extLst>
      <p:ext uri="{BB962C8B-B14F-4D97-AF65-F5344CB8AC3E}">
        <p14:creationId xmlns="" xmlns:p14="http://schemas.microsoft.com/office/powerpoint/2010/main" val="24059526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dirty="0"/>
          </a:p>
        </p:txBody>
      </p:sp>
      <p:pic>
        <p:nvPicPr>
          <p:cNvPr id="4" name="Picture 2" descr="http://depsicologia.com/wp-content/uploads/cerebro2_thumb.jpg"/>
          <p:cNvPicPr>
            <a:picLocks noGrp="1" noChangeAspect="1" noChangeArrowheads="1"/>
          </p:cNvPicPr>
          <p:nvPr>
            <p:ph idx="1"/>
          </p:nvPr>
        </p:nvPicPr>
        <p:blipFill>
          <a:blip r:embed="rId2" cstate="print"/>
          <a:srcRect b="-455"/>
          <a:stretch>
            <a:fillRect/>
          </a:stretch>
        </p:blipFill>
        <p:spPr bwMode="auto">
          <a:xfrm>
            <a:off x="1118788" y="720853"/>
            <a:ext cx="7125620" cy="5732483"/>
          </a:xfrm>
          <a:prstGeom prst="rect">
            <a:avLst/>
          </a:prstGeom>
          <a:ln w="228600" cap="sq" cmpd="thickThin">
            <a:solidFill>
              <a:srgbClr val="000000"/>
            </a:solidFill>
            <a:prstDash val="solid"/>
            <a:miter lim="800000"/>
          </a:ln>
          <a:effectLst>
            <a:innerShdw blurRad="76200">
              <a:srgbClr val="000000"/>
            </a:innerShdw>
          </a:effectLst>
        </p:spPr>
      </p:pic>
      <p:sp>
        <p:nvSpPr>
          <p:cNvPr id="5" name="4 Rectángulo"/>
          <p:cNvSpPr/>
          <p:nvPr/>
        </p:nvSpPr>
        <p:spPr>
          <a:xfrm>
            <a:off x="6732240" y="6021288"/>
            <a:ext cx="144016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
          <p:cNvGrpSpPr>
            <a:grpSpLocks/>
          </p:cNvGrpSpPr>
          <p:nvPr/>
        </p:nvGrpSpPr>
        <p:grpSpPr bwMode="auto">
          <a:xfrm>
            <a:off x="3716338" y="485775"/>
            <a:ext cx="2303462" cy="6149975"/>
            <a:chOff x="2245" y="210"/>
            <a:chExt cx="1451" cy="3874"/>
          </a:xfrm>
        </p:grpSpPr>
        <p:pic>
          <p:nvPicPr>
            <p:cNvPr id="4" name="Picture 2"/>
            <p:cNvPicPr>
              <a:picLocks noChangeAspect="1" noChangeArrowheads="1"/>
            </p:cNvPicPr>
            <p:nvPr/>
          </p:nvPicPr>
          <p:blipFill>
            <a:blip r:embed="rId2" cstate="print"/>
            <a:srcRect/>
            <a:stretch>
              <a:fillRect/>
            </a:stretch>
          </p:blipFill>
          <p:spPr bwMode="auto">
            <a:xfrm>
              <a:off x="2245" y="210"/>
              <a:ext cx="1451" cy="1030"/>
            </a:xfrm>
            <a:prstGeom prst="rect">
              <a:avLst/>
            </a:prstGeom>
            <a:noFill/>
          </p:spPr>
        </p:pic>
        <p:pic>
          <p:nvPicPr>
            <p:cNvPr id="5" name="Picture 3"/>
            <p:cNvPicPr>
              <a:picLocks noChangeAspect="1" noChangeArrowheads="1"/>
            </p:cNvPicPr>
            <p:nvPr/>
          </p:nvPicPr>
          <p:blipFill>
            <a:blip r:embed="rId3" cstate="print"/>
            <a:srcRect/>
            <a:stretch>
              <a:fillRect/>
            </a:stretch>
          </p:blipFill>
          <p:spPr bwMode="auto">
            <a:xfrm>
              <a:off x="2517" y="1207"/>
              <a:ext cx="862" cy="575"/>
            </a:xfrm>
            <a:prstGeom prst="rect">
              <a:avLst/>
            </a:prstGeom>
            <a:noFill/>
            <a:ln w="9525">
              <a:noFill/>
              <a:miter lim="800000"/>
              <a:headEnd/>
              <a:tailEnd/>
            </a:ln>
          </p:spPr>
        </p:pic>
        <p:pic>
          <p:nvPicPr>
            <p:cNvPr id="6" name="Picture 4"/>
            <p:cNvPicPr>
              <a:picLocks noChangeAspect="1" noChangeArrowheads="1"/>
            </p:cNvPicPr>
            <p:nvPr/>
          </p:nvPicPr>
          <p:blipFill>
            <a:blip r:embed="rId4" cstate="print"/>
            <a:srcRect/>
            <a:stretch>
              <a:fillRect/>
            </a:stretch>
          </p:blipFill>
          <p:spPr bwMode="auto">
            <a:xfrm>
              <a:off x="2517" y="1752"/>
              <a:ext cx="862" cy="543"/>
            </a:xfrm>
            <a:prstGeom prst="rect">
              <a:avLst/>
            </a:prstGeom>
            <a:noFill/>
            <a:ln w="9525">
              <a:noFill/>
              <a:miter lim="800000"/>
              <a:headEnd/>
              <a:tailEnd/>
            </a:ln>
          </p:spPr>
        </p:pic>
        <p:pic>
          <p:nvPicPr>
            <p:cNvPr id="7" name="Picture 5"/>
            <p:cNvPicPr>
              <a:picLocks noChangeAspect="1" noChangeArrowheads="1"/>
            </p:cNvPicPr>
            <p:nvPr/>
          </p:nvPicPr>
          <p:blipFill>
            <a:blip r:embed="rId5" cstate="print"/>
            <a:srcRect/>
            <a:stretch>
              <a:fillRect/>
            </a:stretch>
          </p:blipFill>
          <p:spPr bwMode="auto">
            <a:xfrm>
              <a:off x="2517" y="2296"/>
              <a:ext cx="862" cy="650"/>
            </a:xfrm>
            <a:prstGeom prst="rect">
              <a:avLst/>
            </a:prstGeom>
            <a:noFill/>
            <a:ln w="9525">
              <a:noFill/>
              <a:miter lim="800000"/>
              <a:headEnd/>
              <a:tailEnd/>
            </a:ln>
          </p:spPr>
        </p:pic>
        <p:pic>
          <p:nvPicPr>
            <p:cNvPr id="8" name="Picture 6"/>
            <p:cNvPicPr>
              <a:picLocks noChangeAspect="1" noChangeArrowheads="1"/>
            </p:cNvPicPr>
            <p:nvPr/>
          </p:nvPicPr>
          <p:blipFill>
            <a:blip r:embed="rId6" cstate="print"/>
            <a:srcRect/>
            <a:stretch>
              <a:fillRect/>
            </a:stretch>
          </p:blipFill>
          <p:spPr bwMode="auto">
            <a:xfrm>
              <a:off x="2524" y="2862"/>
              <a:ext cx="855" cy="674"/>
            </a:xfrm>
            <a:prstGeom prst="rect">
              <a:avLst/>
            </a:prstGeom>
            <a:noFill/>
            <a:ln w="9525">
              <a:noFill/>
              <a:miter lim="800000"/>
              <a:headEnd/>
              <a:tailEnd/>
            </a:ln>
          </p:spPr>
        </p:pic>
        <p:pic>
          <p:nvPicPr>
            <p:cNvPr id="9" name="Picture 7"/>
            <p:cNvPicPr>
              <a:picLocks noChangeAspect="1" noChangeArrowheads="1"/>
            </p:cNvPicPr>
            <p:nvPr/>
          </p:nvPicPr>
          <p:blipFill>
            <a:blip r:embed="rId7" cstate="print"/>
            <a:srcRect/>
            <a:stretch>
              <a:fillRect/>
            </a:stretch>
          </p:blipFill>
          <p:spPr bwMode="auto">
            <a:xfrm>
              <a:off x="2517" y="3475"/>
              <a:ext cx="862" cy="609"/>
            </a:xfrm>
            <a:prstGeom prst="rect">
              <a:avLst/>
            </a:prstGeom>
            <a:noFill/>
            <a:ln w="9525">
              <a:noFill/>
              <a:miter lim="800000"/>
              <a:headEnd/>
              <a:tailEnd/>
            </a:ln>
          </p:spPr>
        </p:pic>
      </p:grpSp>
      <p:sp>
        <p:nvSpPr>
          <p:cNvPr id="10" name="Line 15"/>
          <p:cNvSpPr>
            <a:spLocks noChangeShapeType="1"/>
          </p:cNvSpPr>
          <p:nvPr/>
        </p:nvSpPr>
        <p:spPr bwMode="auto">
          <a:xfrm flipH="1">
            <a:off x="4832350" y="478110"/>
            <a:ext cx="35718" cy="6191250"/>
          </a:xfrm>
          <a:prstGeom prst="line">
            <a:avLst/>
          </a:prstGeom>
          <a:noFill/>
          <a:ln w="9525">
            <a:solidFill>
              <a:schemeClr val="tx2"/>
            </a:solidFill>
            <a:prstDash val="dash"/>
            <a:round/>
            <a:headEnd/>
            <a:tailEnd/>
          </a:ln>
          <a:effectLst/>
        </p:spPr>
        <p:txBody>
          <a:bodyPr/>
          <a:lstStyle/>
          <a:p>
            <a:endParaRPr lang="es-PE">
              <a:solidFill>
                <a:prstClr val="black"/>
              </a:solidFill>
            </a:endParaRPr>
          </a:p>
        </p:txBody>
      </p:sp>
      <p:grpSp>
        <p:nvGrpSpPr>
          <p:cNvPr id="3" name="Group 24"/>
          <p:cNvGrpSpPr>
            <a:grpSpLocks/>
          </p:cNvGrpSpPr>
          <p:nvPr/>
        </p:nvGrpSpPr>
        <p:grpSpPr bwMode="auto">
          <a:xfrm>
            <a:off x="1268413" y="773113"/>
            <a:ext cx="3816350" cy="5545137"/>
            <a:chOff x="703" y="391"/>
            <a:chExt cx="2404" cy="3493"/>
          </a:xfrm>
        </p:grpSpPr>
        <p:sp>
          <p:nvSpPr>
            <p:cNvPr id="12" name="Line 13"/>
            <p:cNvSpPr>
              <a:spLocks noChangeShapeType="1"/>
            </p:cNvSpPr>
            <p:nvPr/>
          </p:nvSpPr>
          <p:spPr bwMode="auto">
            <a:xfrm>
              <a:off x="2562" y="391"/>
              <a:ext cx="273" cy="454"/>
            </a:xfrm>
            <a:prstGeom prst="line">
              <a:avLst/>
            </a:prstGeom>
            <a:ln>
              <a:headEnd/>
              <a:tailEnd/>
            </a:ln>
          </p:spPr>
          <p:style>
            <a:lnRef idx="3">
              <a:schemeClr val="accent1"/>
            </a:lnRef>
            <a:fillRef idx="0">
              <a:schemeClr val="accent1"/>
            </a:fillRef>
            <a:effectRef idx="2">
              <a:schemeClr val="accent1"/>
            </a:effectRef>
            <a:fontRef idx="minor">
              <a:schemeClr val="tx1"/>
            </a:fontRef>
          </p:style>
          <p:txBody>
            <a:bodyPr/>
            <a:lstStyle/>
            <a:p>
              <a:endParaRPr lang="es-PE">
                <a:solidFill>
                  <a:prstClr val="black"/>
                </a:solidFill>
              </a:endParaRPr>
            </a:p>
          </p:txBody>
        </p:sp>
        <p:sp>
          <p:nvSpPr>
            <p:cNvPr id="13" name="Line 14"/>
            <p:cNvSpPr>
              <a:spLocks noChangeShapeType="1"/>
            </p:cNvSpPr>
            <p:nvPr/>
          </p:nvSpPr>
          <p:spPr bwMode="auto">
            <a:xfrm flipH="1">
              <a:off x="2789" y="845"/>
              <a:ext cx="46" cy="2404"/>
            </a:xfrm>
            <a:prstGeom prst="line">
              <a:avLst/>
            </a:prstGeom>
            <a:ln>
              <a:headEnd/>
              <a:tailEnd/>
            </a:ln>
          </p:spPr>
          <p:style>
            <a:lnRef idx="3">
              <a:schemeClr val="accent1"/>
            </a:lnRef>
            <a:fillRef idx="0">
              <a:schemeClr val="accent1"/>
            </a:fillRef>
            <a:effectRef idx="2">
              <a:schemeClr val="accent1"/>
            </a:effectRef>
            <a:fontRef idx="minor">
              <a:schemeClr val="tx1"/>
            </a:fontRef>
          </p:style>
          <p:txBody>
            <a:bodyPr/>
            <a:lstStyle/>
            <a:p>
              <a:endParaRPr lang="es-PE">
                <a:solidFill>
                  <a:prstClr val="black"/>
                </a:solidFill>
              </a:endParaRPr>
            </a:p>
          </p:txBody>
        </p:sp>
        <p:sp>
          <p:nvSpPr>
            <p:cNvPr id="14" name="Line 16"/>
            <p:cNvSpPr>
              <a:spLocks noChangeShapeType="1"/>
            </p:cNvSpPr>
            <p:nvPr/>
          </p:nvSpPr>
          <p:spPr bwMode="auto">
            <a:xfrm>
              <a:off x="2789" y="3249"/>
              <a:ext cx="318" cy="181"/>
            </a:xfrm>
            <a:prstGeom prst="line">
              <a:avLst/>
            </a:prstGeom>
            <a:ln>
              <a:headEnd/>
              <a:tailEnd/>
            </a:ln>
          </p:spPr>
          <p:style>
            <a:lnRef idx="3">
              <a:schemeClr val="accent1"/>
            </a:lnRef>
            <a:fillRef idx="0">
              <a:schemeClr val="accent1"/>
            </a:fillRef>
            <a:effectRef idx="2">
              <a:schemeClr val="accent1"/>
            </a:effectRef>
            <a:fontRef idx="minor">
              <a:schemeClr val="tx1"/>
            </a:fontRef>
          </p:style>
          <p:txBody>
            <a:bodyPr/>
            <a:lstStyle/>
            <a:p>
              <a:endParaRPr lang="es-PE">
                <a:solidFill>
                  <a:prstClr val="black"/>
                </a:solidFill>
              </a:endParaRPr>
            </a:p>
          </p:txBody>
        </p:sp>
        <p:sp>
          <p:nvSpPr>
            <p:cNvPr id="15" name="Line 18"/>
            <p:cNvSpPr>
              <a:spLocks noChangeShapeType="1"/>
            </p:cNvSpPr>
            <p:nvPr/>
          </p:nvSpPr>
          <p:spPr bwMode="auto">
            <a:xfrm flipV="1">
              <a:off x="3107" y="3430"/>
              <a:ext cx="0" cy="363"/>
            </a:xfrm>
            <a:prstGeom prst="line">
              <a:avLst/>
            </a:prstGeom>
            <a:ln>
              <a:headEnd/>
              <a:tailEnd/>
            </a:ln>
          </p:spPr>
          <p:style>
            <a:lnRef idx="3">
              <a:schemeClr val="accent1"/>
            </a:lnRef>
            <a:fillRef idx="0">
              <a:schemeClr val="accent1"/>
            </a:fillRef>
            <a:effectRef idx="2">
              <a:schemeClr val="accent1"/>
            </a:effectRef>
            <a:fontRef idx="minor">
              <a:schemeClr val="tx1"/>
            </a:fontRef>
          </p:style>
          <p:txBody>
            <a:bodyPr/>
            <a:lstStyle/>
            <a:p>
              <a:endParaRPr lang="es-PE">
                <a:solidFill>
                  <a:prstClr val="black"/>
                </a:solidFill>
              </a:endParaRPr>
            </a:p>
          </p:txBody>
        </p:sp>
        <p:sp>
          <p:nvSpPr>
            <p:cNvPr id="16" name="Line 21"/>
            <p:cNvSpPr>
              <a:spLocks noChangeShapeType="1"/>
            </p:cNvSpPr>
            <p:nvPr/>
          </p:nvSpPr>
          <p:spPr bwMode="auto">
            <a:xfrm flipH="1">
              <a:off x="3061" y="3793"/>
              <a:ext cx="46" cy="91"/>
            </a:xfrm>
            <a:prstGeom prst="line">
              <a:avLst/>
            </a:prstGeom>
            <a:ln>
              <a:headEnd/>
              <a:tailEnd type="triangle" w="med" len="med"/>
            </a:ln>
          </p:spPr>
          <p:style>
            <a:lnRef idx="3">
              <a:schemeClr val="accent1"/>
            </a:lnRef>
            <a:fillRef idx="0">
              <a:schemeClr val="accent1"/>
            </a:fillRef>
            <a:effectRef idx="2">
              <a:schemeClr val="accent1"/>
            </a:effectRef>
            <a:fontRef idx="minor">
              <a:schemeClr val="tx1"/>
            </a:fontRef>
          </p:style>
          <p:txBody>
            <a:bodyPr/>
            <a:lstStyle/>
            <a:p>
              <a:endParaRPr lang="es-PE">
                <a:solidFill>
                  <a:prstClr val="black"/>
                </a:solidFill>
              </a:endParaRPr>
            </a:p>
          </p:txBody>
        </p:sp>
        <p:sp>
          <p:nvSpPr>
            <p:cNvPr id="17" name="Text Box 22"/>
            <p:cNvSpPr txBox="1">
              <a:spLocks noChangeArrowheads="1"/>
            </p:cNvSpPr>
            <p:nvPr/>
          </p:nvSpPr>
          <p:spPr bwMode="auto">
            <a:xfrm>
              <a:off x="703" y="1026"/>
              <a:ext cx="1451" cy="899"/>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a:spAutoFit/>
            </a:bodyPr>
            <a:lstStyle/>
            <a:p>
              <a:pPr>
                <a:spcBef>
                  <a:spcPct val="50000"/>
                </a:spcBef>
              </a:pPr>
              <a:r>
                <a:rPr lang="es-PE" b="1" u="sng" dirty="0">
                  <a:solidFill>
                    <a:prstClr val="white"/>
                  </a:solidFill>
                </a:rPr>
                <a:t>LESION 1 neurona</a:t>
              </a:r>
            </a:p>
            <a:p>
              <a:pPr>
                <a:spcBef>
                  <a:spcPct val="50000"/>
                </a:spcBef>
              </a:pPr>
              <a:r>
                <a:rPr lang="es-PE" dirty="0">
                  <a:solidFill>
                    <a:prstClr val="white"/>
                  </a:solidFill>
                </a:rPr>
                <a:t>- </a:t>
              </a:r>
              <a:r>
                <a:rPr lang="es-PE" sz="1400" dirty="0">
                  <a:solidFill>
                    <a:prstClr val="white"/>
                  </a:solidFill>
                </a:rPr>
                <a:t>HIPERTONIA</a:t>
              </a:r>
            </a:p>
            <a:p>
              <a:pPr>
                <a:spcBef>
                  <a:spcPct val="50000"/>
                </a:spcBef>
                <a:buFontTx/>
                <a:buChar char="-"/>
              </a:pPr>
              <a:r>
                <a:rPr lang="es-PE" sz="1400" dirty="0">
                  <a:solidFill>
                    <a:prstClr val="white"/>
                  </a:solidFill>
                </a:rPr>
                <a:t> HIPERREFLEXIA</a:t>
              </a:r>
            </a:p>
            <a:p>
              <a:pPr>
                <a:spcBef>
                  <a:spcPct val="50000"/>
                </a:spcBef>
                <a:buFontTx/>
                <a:buChar char="-"/>
              </a:pPr>
              <a:r>
                <a:rPr lang="es-PE" sz="1400" dirty="0">
                  <a:solidFill>
                    <a:prstClr val="white"/>
                  </a:solidFill>
                </a:rPr>
                <a:t> R. PATOLOGICOS</a:t>
              </a:r>
              <a:endParaRPr lang="es-ES" sz="1400" dirty="0">
                <a:solidFill>
                  <a:prstClr val="white"/>
                </a:solidFill>
              </a:endParaRPr>
            </a:p>
          </p:txBody>
        </p:sp>
      </p:grpSp>
      <p:grpSp>
        <p:nvGrpSpPr>
          <p:cNvPr id="11" name="Group 25"/>
          <p:cNvGrpSpPr>
            <a:grpSpLocks/>
          </p:cNvGrpSpPr>
          <p:nvPr/>
        </p:nvGrpSpPr>
        <p:grpSpPr bwMode="auto">
          <a:xfrm>
            <a:off x="5011738" y="4876800"/>
            <a:ext cx="3168650" cy="1800225"/>
            <a:chOff x="3061" y="2976"/>
            <a:chExt cx="1996" cy="1134"/>
          </a:xfrm>
        </p:grpSpPr>
        <p:sp>
          <p:nvSpPr>
            <p:cNvPr id="19" name="Line 19"/>
            <p:cNvSpPr>
              <a:spLocks noChangeShapeType="1"/>
            </p:cNvSpPr>
            <p:nvPr/>
          </p:nvSpPr>
          <p:spPr bwMode="auto">
            <a:xfrm>
              <a:off x="3061" y="3929"/>
              <a:ext cx="363" cy="181"/>
            </a:xfrm>
            <a:prstGeom prst="line">
              <a:avLst/>
            </a:prstGeom>
            <a:ln>
              <a:headEnd/>
              <a:tailEnd/>
            </a:ln>
          </p:spPr>
          <p:style>
            <a:lnRef idx="3">
              <a:schemeClr val="accent2"/>
            </a:lnRef>
            <a:fillRef idx="0">
              <a:schemeClr val="accent2"/>
            </a:fillRef>
            <a:effectRef idx="2">
              <a:schemeClr val="accent2"/>
            </a:effectRef>
            <a:fontRef idx="minor">
              <a:schemeClr val="tx1"/>
            </a:fontRef>
          </p:style>
          <p:txBody>
            <a:bodyPr/>
            <a:lstStyle/>
            <a:p>
              <a:endParaRPr lang="es-PE">
                <a:solidFill>
                  <a:prstClr val="black"/>
                </a:solidFill>
              </a:endParaRPr>
            </a:p>
          </p:txBody>
        </p:sp>
        <p:sp>
          <p:nvSpPr>
            <p:cNvPr id="20" name="Line 20"/>
            <p:cNvSpPr>
              <a:spLocks noChangeShapeType="1"/>
            </p:cNvSpPr>
            <p:nvPr/>
          </p:nvSpPr>
          <p:spPr bwMode="auto">
            <a:xfrm>
              <a:off x="3424" y="4110"/>
              <a:ext cx="817" cy="0"/>
            </a:xfrm>
            <a:prstGeom prst="line">
              <a:avLst/>
            </a:prstGeom>
            <a:ln>
              <a:headEnd/>
              <a:tailEnd type="triangle" w="med" len="med"/>
            </a:ln>
          </p:spPr>
          <p:style>
            <a:lnRef idx="3">
              <a:schemeClr val="accent2"/>
            </a:lnRef>
            <a:fillRef idx="0">
              <a:schemeClr val="accent2"/>
            </a:fillRef>
            <a:effectRef idx="2">
              <a:schemeClr val="accent2"/>
            </a:effectRef>
            <a:fontRef idx="minor">
              <a:schemeClr val="tx1"/>
            </a:fontRef>
          </p:style>
          <p:txBody>
            <a:bodyPr/>
            <a:lstStyle/>
            <a:p>
              <a:endParaRPr lang="es-PE">
                <a:solidFill>
                  <a:prstClr val="black"/>
                </a:solidFill>
              </a:endParaRPr>
            </a:p>
          </p:txBody>
        </p:sp>
        <p:sp>
          <p:nvSpPr>
            <p:cNvPr id="21" name="Text Box 23"/>
            <p:cNvSpPr txBox="1">
              <a:spLocks noChangeArrowheads="1"/>
            </p:cNvSpPr>
            <p:nvPr/>
          </p:nvSpPr>
          <p:spPr bwMode="auto">
            <a:xfrm>
              <a:off x="3606" y="2976"/>
              <a:ext cx="1451" cy="899"/>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a:spAutoFit/>
            </a:bodyPr>
            <a:lstStyle/>
            <a:p>
              <a:pPr>
                <a:spcBef>
                  <a:spcPct val="50000"/>
                </a:spcBef>
              </a:pPr>
              <a:r>
                <a:rPr lang="es-PE" b="1" u="sng" dirty="0">
                  <a:solidFill>
                    <a:prstClr val="white"/>
                  </a:solidFill>
                </a:rPr>
                <a:t>LESION 2 neurona</a:t>
              </a:r>
            </a:p>
            <a:p>
              <a:pPr>
                <a:spcBef>
                  <a:spcPct val="50000"/>
                </a:spcBef>
              </a:pPr>
              <a:r>
                <a:rPr lang="es-PE" dirty="0">
                  <a:solidFill>
                    <a:prstClr val="white"/>
                  </a:solidFill>
                </a:rPr>
                <a:t>- </a:t>
              </a:r>
              <a:r>
                <a:rPr lang="es-PE" sz="1400" dirty="0">
                  <a:solidFill>
                    <a:prstClr val="white"/>
                  </a:solidFill>
                </a:rPr>
                <a:t>HIPOTONIA</a:t>
              </a:r>
            </a:p>
            <a:p>
              <a:pPr>
                <a:spcBef>
                  <a:spcPct val="50000"/>
                </a:spcBef>
                <a:buFontTx/>
                <a:buChar char="-"/>
              </a:pPr>
              <a:r>
                <a:rPr lang="es-PE" sz="1400" dirty="0">
                  <a:solidFill>
                    <a:prstClr val="white"/>
                  </a:solidFill>
                </a:rPr>
                <a:t> HIPORREFLEXIA</a:t>
              </a:r>
            </a:p>
            <a:p>
              <a:pPr>
                <a:spcBef>
                  <a:spcPct val="50000"/>
                </a:spcBef>
                <a:buFontTx/>
                <a:buChar char="-"/>
              </a:pPr>
              <a:r>
                <a:rPr lang="es-PE" sz="1400" dirty="0">
                  <a:solidFill>
                    <a:prstClr val="white"/>
                  </a:solidFill>
                </a:rPr>
                <a:t> AUSENCIA DE R.  P.</a:t>
              </a:r>
              <a:endParaRPr lang="es-ES" sz="1400" dirty="0">
                <a:solidFill>
                  <a:prstClr val="white"/>
                </a:solidFill>
              </a:endParaRPr>
            </a:p>
          </p:txBody>
        </p:sp>
      </p:grpSp>
    </p:spTree>
    <p:extLst>
      <p:ext uri="{BB962C8B-B14F-4D97-AF65-F5344CB8AC3E}">
        <p14:creationId xmlns="" xmlns:p14="http://schemas.microsoft.com/office/powerpoint/2010/main" val="2516124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539552" y="1412776"/>
            <a:ext cx="8215370" cy="5078313"/>
          </a:xfrm>
          <a:prstGeom prst="rect">
            <a:avLst/>
          </a:prstGeom>
        </p:spPr>
        <p:txBody>
          <a:bodyPr wrap="square">
            <a:spAutoFit/>
          </a:bodyPr>
          <a:lstStyle/>
          <a:p>
            <a:pPr algn="just"/>
            <a:endParaRPr lang="es-PE" sz="1600" b="1" dirty="0" smtClean="0">
              <a:solidFill>
                <a:prstClr val="black"/>
              </a:solidFill>
              <a:latin typeface="Arial" pitchFamily="34" charset="0"/>
              <a:cs typeface="Arial" pitchFamily="34" charset="0"/>
            </a:endParaRPr>
          </a:p>
          <a:p>
            <a:pPr algn="just"/>
            <a:r>
              <a:rPr lang="es-PE" sz="1600" dirty="0" smtClean="0">
                <a:solidFill>
                  <a:prstClr val="black"/>
                </a:solidFill>
                <a:latin typeface="Arial" pitchFamily="34" charset="0"/>
                <a:cs typeface="Arial" pitchFamily="34" charset="0"/>
              </a:rPr>
              <a:t>Las </a:t>
            </a:r>
            <a:r>
              <a:rPr lang="es-PE" sz="1600" dirty="0">
                <a:solidFill>
                  <a:prstClr val="black"/>
                </a:solidFill>
                <a:latin typeface="Arial" pitchFamily="34" charset="0"/>
                <a:cs typeface="Arial" pitchFamily="34" charset="0"/>
              </a:rPr>
              <a:t>consecuencias clínicas de las lesiones de la vía piramidal dependen del nivel en que se encuentre la lesión. En general podemos distinguir las afectaciones de esta vía en los siguientes niveles</a:t>
            </a:r>
            <a:r>
              <a:rPr lang="es-PE" sz="1600" dirty="0" smtClean="0">
                <a:solidFill>
                  <a:prstClr val="black"/>
                </a:solidFill>
                <a:latin typeface="Arial" pitchFamily="34" charset="0"/>
                <a:cs typeface="Arial" pitchFamily="34" charset="0"/>
              </a:rPr>
              <a:t>:</a:t>
            </a:r>
          </a:p>
          <a:p>
            <a:pPr algn="just"/>
            <a:endParaRPr lang="es-PE" sz="1600" dirty="0">
              <a:solidFill>
                <a:prstClr val="black"/>
              </a:solidFill>
              <a:latin typeface="Arial" pitchFamily="34" charset="0"/>
              <a:cs typeface="Arial" pitchFamily="34" charset="0"/>
            </a:endParaRPr>
          </a:p>
          <a:p>
            <a:pPr marL="342900" indent="-342900" algn="just">
              <a:buFontTx/>
              <a:buAutoNum type="alphaUcParenR"/>
            </a:pPr>
            <a:r>
              <a:rPr lang="es-PE" sz="1600" b="1" dirty="0" smtClean="0">
                <a:solidFill>
                  <a:prstClr val="black"/>
                </a:solidFill>
                <a:latin typeface="Arial" pitchFamily="34" charset="0"/>
                <a:cs typeface="Arial" pitchFamily="34" charset="0"/>
              </a:rPr>
              <a:t>A </a:t>
            </a:r>
            <a:r>
              <a:rPr lang="es-PE" sz="1600" b="1" dirty="0">
                <a:solidFill>
                  <a:prstClr val="black"/>
                </a:solidFill>
                <a:latin typeface="Arial" pitchFamily="34" charset="0"/>
                <a:cs typeface="Arial" pitchFamily="34" charset="0"/>
              </a:rPr>
              <a:t>nivel del área motora: </a:t>
            </a:r>
            <a:r>
              <a:rPr lang="es-PE" sz="1600" dirty="0">
                <a:solidFill>
                  <a:prstClr val="black"/>
                </a:solidFill>
                <a:latin typeface="Arial" pitchFamily="34" charset="0"/>
                <a:cs typeface="Arial" pitchFamily="34" charset="0"/>
              </a:rPr>
              <a:t>si es en un sólo hemisferio, sólo se afectarán las extremidades </a:t>
            </a:r>
            <a:r>
              <a:rPr lang="es-PE" sz="1600" dirty="0" err="1">
                <a:solidFill>
                  <a:prstClr val="black"/>
                </a:solidFill>
                <a:latin typeface="Arial" pitchFamily="34" charset="0"/>
                <a:cs typeface="Arial" pitchFamily="34" charset="0"/>
              </a:rPr>
              <a:t>contralaterales</a:t>
            </a:r>
            <a:r>
              <a:rPr lang="es-PE" sz="1600" dirty="0">
                <a:solidFill>
                  <a:prstClr val="black"/>
                </a:solidFill>
                <a:latin typeface="Arial" pitchFamily="34" charset="0"/>
                <a:cs typeface="Arial" pitchFamily="34" charset="0"/>
              </a:rPr>
              <a:t> a esta área (debido a que un hemisferio se encarga de la musculatura del lado contrario). El tronco y la cabeza quedarán indemnes, pues reciben fibras de ambos hemisferios. En resumen, se producirá hemiplejía </a:t>
            </a:r>
            <a:r>
              <a:rPr lang="es-PE" sz="1600" dirty="0" err="1">
                <a:solidFill>
                  <a:prstClr val="black"/>
                </a:solidFill>
                <a:latin typeface="Arial" pitchFamily="34" charset="0"/>
                <a:cs typeface="Arial" pitchFamily="34" charset="0"/>
              </a:rPr>
              <a:t>contralateral</a:t>
            </a:r>
            <a:r>
              <a:rPr lang="es-PE" sz="1600" dirty="0">
                <a:solidFill>
                  <a:prstClr val="black"/>
                </a:solidFill>
                <a:latin typeface="Arial" pitchFamily="34" charset="0"/>
                <a:cs typeface="Arial" pitchFamily="34" charset="0"/>
              </a:rPr>
              <a:t> de las extremidades. Normalmente y debido a la extensión del área motora sólo se afecta una extremidad, inferior o superior, será una </a:t>
            </a:r>
            <a:r>
              <a:rPr lang="es-PE" sz="1600" dirty="0" err="1">
                <a:solidFill>
                  <a:prstClr val="black"/>
                </a:solidFill>
                <a:latin typeface="Arial" pitchFamily="34" charset="0"/>
                <a:cs typeface="Arial" pitchFamily="34" charset="0"/>
              </a:rPr>
              <a:t>monoplejía</a:t>
            </a:r>
            <a:r>
              <a:rPr lang="es-PE" sz="1600" dirty="0">
                <a:solidFill>
                  <a:prstClr val="black"/>
                </a:solidFill>
                <a:latin typeface="Arial" pitchFamily="34" charset="0"/>
                <a:cs typeface="Arial" pitchFamily="34" charset="0"/>
              </a:rPr>
              <a:t> </a:t>
            </a:r>
            <a:r>
              <a:rPr lang="es-PE" sz="1600" dirty="0" err="1">
                <a:solidFill>
                  <a:prstClr val="black"/>
                </a:solidFill>
                <a:latin typeface="Arial" pitchFamily="34" charset="0"/>
                <a:cs typeface="Arial" pitchFamily="34" charset="0"/>
              </a:rPr>
              <a:t>contralateral</a:t>
            </a:r>
            <a:r>
              <a:rPr lang="es-PE" sz="1600" dirty="0">
                <a:solidFill>
                  <a:prstClr val="black"/>
                </a:solidFill>
                <a:latin typeface="Arial" pitchFamily="34" charset="0"/>
                <a:cs typeface="Arial" pitchFamily="34" charset="0"/>
              </a:rPr>
              <a:t>. Otras veces incluso sólo se afecta una mano, un dedo, etc</a:t>
            </a:r>
            <a:r>
              <a:rPr lang="es-PE" sz="1600" dirty="0" smtClean="0">
                <a:solidFill>
                  <a:prstClr val="black"/>
                </a:solidFill>
                <a:latin typeface="Arial" pitchFamily="34" charset="0"/>
                <a:cs typeface="Arial" pitchFamily="34" charset="0"/>
              </a:rPr>
              <a:t>.</a:t>
            </a:r>
          </a:p>
          <a:p>
            <a:pPr marL="342900" indent="-342900" algn="just">
              <a:buFontTx/>
              <a:buAutoNum type="alphaUcParenR"/>
            </a:pPr>
            <a:endParaRPr lang="es-PE" sz="1600" dirty="0">
              <a:solidFill>
                <a:prstClr val="black"/>
              </a:solidFill>
              <a:latin typeface="Arial" pitchFamily="34" charset="0"/>
              <a:cs typeface="Arial" pitchFamily="34" charset="0"/>
            </a:endParaRPr>
          </a:p>
          <a:p>
            <a:pPr marL="342900" indent="-342900" algn="just"/>
            <a:r>
              <a:rPr lang="es-PE" sz="1600" b="1" dirty="0">
                <a:solidFill>
                  <a:prstClr val="black"/>
                </a:solidFill>
                <a:latin typeface="Arial" pitchFamily="34" charset="0"/>
                <a:cs typeface="Arial" pitchFamily="34" charset="0"/>
              </a:rPr>
              <a:t>B) A nivel de la cápsula interna: </a:t>
            </a:r>
            <a:r>
              <a:rPr lang="es-PE" sz="1600" dirty="0">
                <a:solidFill>
                  <a:prstClr val="black"/>
                </a:solidFill>
                <a:latin typeface="Arial" pitchFamily="34" charset="0"/>
                <a:cs typeface="Arial" pitchFamily="34" charset="0"/>
              </a:rPr>
              <a:t>sabemos que a este nivel las fibras pasan muy agrupadas, entonces una pequeña lesión afectará a toda la vía. El tronco es difícil que se paralice, pues está representado en ambos hemisferios, lo corriente es la parálisis de extremidades porque sólo están relacionadas con un sólo hemisferio (hemiplejía </a:t>
            </a:r>
            <a:r>
              <a:rPr lang="es-PE" sz="1600" dirty="0" err="1">
                <a:solidFill>
                  <a:prstClr val="black"/>
                </a:solidFill>
                <a:latin typeface="Arial" pitchFamily="34" charset="0"/>
                <a:cs typeface="Arial" pitchFamily="34" charset="0"/>
              </a:rPr>
              <a:t>contralateral</a:t>
            </a:r>
            <a:r>
              <a:rPr lang="es-PE" sz="1600" dirty="0">
                <a:solidFill>
                  <a:prstClr val="black"/>
                </a:solidFill>
                <a:latin typeface="Arial" pitchFamily="34" charset="0"/>
                <a:cs typeface="Arial" pitchFamily="34" charset="0"/>
              </a:rPr>
              <a:t>).</a:t>
            </a:r>
          </a:p>
          <a:p>
            <a:pPr marL="342900" indent="-342900" algn="just">
              <a:buFontTx/>
              <a:buAutoNum type="alphaUcParenR"/>
            </a:pPr>
            <a:endParaRPr lang="es-PE" sz="1600" dirty="0" smtClean="0">
              <a:solidFill>
                <a:prstClr val="black"/>
              </a:solidFill>
              <a:latin typeface="Arial" pitchFamily="34" charset="0"/>
              <a:cs typeface="Arial" pitchFamily="34" charset="0"/>
            </a:endParaRPr>
          </a:p>
          <a:p>
            <a:pPr algn="just"/>
            <a:endParaRPr lang="es-PE" sz="1600" dirty="0">
              <a:solidFill>
                <a:prstClr val="black"/>
              </a:solidFill>
              <a:latin typeface="Arial" pitchFamily="34" charset="0"/>
              <a:cs typeface="Arial" pitchFamily="34" charset="0"/>
            </a:endParaRPr>
          </a:p>
        </p:txBody>
      </p:sp>
      <p:sp>
        <p:nvSpPr>
          <p:cNvPr id="6" name="5 Rectángulo"/>
          <p:cNvSpPr/>
          <p:nvPr/>
        </p:nvSpPr>
        <p:spPr>
          <a:xfrm>
            <a:off x="971600" y="908720"/>
            <a:ext cx="7776864" cy="461665"/>
          </a:xfrm>
          <a:prstGeom prst="rect">
            <a:avLst/>
          </a:prstGeom>
        </p:spPr>
        <p:txBody>
          <a:bodyPr wrap="square">
            <a:spAutoFit/>
          </a:bodyPr>
          <a:lstStyle/>
          <a:p>
            <a:r>
              <a:rPr lang="es-ES" sz="2400" dirty="0" smtClean="0">
                <a:solidFill>
                  <a:srgbClr val="4F271C">
                    <a:satMod val="130000"/>
                  </a:srgbClr>
                </a:solidFill>
                <a:effectLst>
                  <a:outerShdw blurRad="50000" dist="30000" dir="5400000" algn="tl" rotWithShape="0">
                    <a:srgbClr val="000000">
                      <a:alpha val="30000"/>
                    </a:srgbClr>
                  </a:outerShdw>
                </a:effectLst>
              </a:rPr>
              <a:t>Clínica de las lesiones de la Vía Piramidal</a:t>
            </a:r>
            <a:endParaRPr lang="es-ES" sz="2400" dirty="0">
              <a:solidFill>
                <a:prstClr val="black"/>
              </a:solidFill>
            </a:endParaRPr>
          </a:p>
        </p:txBody>
      </p:sp>
    </p:spTree>
    <p:extLst>
      <p:ext uri="{BB962C8B-B14F-4D97-AF65-F5344CB8AC3E}">
        <p14:creationId xmlns="" xmlns:p14="http://schemas.microsoft.com/office/powerpoint/2010/main" val="55968293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467544" y="1340768"/>
            <a:ext cx="8064896" cy="3631763"/>
          </a:xfrm>
          <a:prstGeom prst="rect">
            <a:avLst/>
          </a:prstGeom>
        </p:spPr>
        <p:txBody>
          <a:bodyPr wrap="square">
            <a:spAutoFit/>
          </a:bodyPr>
          <a:lstStyle/>
          <a:p>
            <a:pPr algn="just"/>
            <a:r>
              <a:rPr lang="es-PE" sz="1600" b="1" dirty="0">
                <a:solidFill>
                  <a:prstClr val="black"/>
                </a:solidFill>
                <a:latin typeface="Arial" pitchFamily="34" charset="0"/>
                <a:cs typeface="Arial" pitchFamily="34" charset="0"/>
              </a:rPr>
              <a:t>C) A nivel del mesencéfalo: </a:t>
            </a:r>
            <a:r>
              <a:rPr lang="es-PE" sz="1600" dirty="0">
                <a:solidFill>
                  <a:prstClr val="black"/>
                </a:solidFill>
                <a:latin typeface="Arial" pitchFamily="34" charset="0"/>
                <a:cs typeface="Arial" pitchFamily="34" charset="0"/>
              </a:rPr>
              <a:t>se produce hemiplejía </a:t>
            </a:r>
            <a:r>
              <a:rPr lang="es-PE" sz="1600" dirty="0" err="1">
                <a:solidFill>
                  <a:prstClr val="black"/>
                </a:solidFill>
                <a:latin typeface="Arial" pitchFamily="34" charset="0"/>
                <a:cs typeface="Arial" pitchFamily="34" charset="0"/>
              </a:rPr>
              <a:t>contralateral</a:t>
            </a:r>
            <a:r>
              <a:rPr lang="es-PE" sz="1600" dirty="0">
                <a:solidFill>
                  <a:prstClr val="black"/>
                </a:solidFill>
                <a:latin typeface="Arial" pitchFamily="34" charset="0"/>
                <a:cs typeface="Arial" pitchFamily="34" charset="0"/>
              </a:rPr>
              <a:t> acompañada de parálisis </a:t>
            </a:r>
            <a:r>
              <a:rPr lang="es-PE" sz="1600" dirty="0" err="1">
                <a:solidFill>
                  <a:prstClr val="black"/>
                </a:solidFill>
                <a:latin typeface="Arial" pitchFamily="34" charset="0"/>
                <a:cs typeface="Arial" pitchFamily="34" charset="0"/>
              </a:rPr>
              <a:t>homolateral</a:t>
            </a:r>
            <a:r>
              <a:rPr lang="es-PE" sz="1600" dirty="0">
                <a:solidFill>
                  <a:prstClr val="black"/>
                </a:solidFill>
                <a:latin typeface="Arial" pitchFamily="34" charset="0"/>
                <a:cs typeface="Arial" pitchFamily="34" charset="0"/>
              </a:rPr>
              <a:t> de la musculatura intrínseca del ojo, debido a la proximidad del núcleo del motor ocular común o III par, aparece el </a:t>
            </a:r>
            <a:r>
              <a:rPr lang="es-PE" sz="1600" b="1" dirty="0">
                <a:solidFill>
                  <a:prstClr val="black"/>
                </a:solidFill>
                <a:latin typeface="Arial" pitchFamily="34" charset="0"/>
                <a:cs typeface="Arial" pitchFamily="34" charset="0"/>
              </a:rPr>
              <a:t>síndrome de Weber</a:t>
            </a:r>
            <a:r>
              <a:rPr lang="es-PE" sz="1600" b="1" dirty="0" smtClean="0">
                <a:solidFill>
                  <a:prstClr val="black"/>
                </a:solidFill>
                <a:latin typeface="Arial" pitchFamily="34" charset="0"/>
                <a:cs typeface="Arial" pitchFamily="34" charset="0"/>
              </a:rPr>
              <a:t>.</a:t>
            </a:r>
          </a:p>
          <a:p>
            <a:pPr algn="just"/>
            <a:endParaRPr lang="es-PE" sz="1600" dirty="0" smtClean="0">
              <a:solidFill>
                <a:prstClr val="black"/>
              </a:solidFill>
              <a:latin typeface="Arial" pitchFamily="34" charset="0"/>
              <a:cs typeface="Arial" pitchFamily="34" charset="0"/>
            </a:endParaRPr>
          </a:p>
          <a:p>
            <a:pPr algn="just"/>
            <a:endParaRPr lang="es-PE" sz="1600" dirty="0">
              <a:solidFill>
                <a:prstClr val="black"/>
              </a:solidFill>
              <a:latin typeface="Arial" pitchFamily="34" charset="0"/>
              <a:cs typeface="Arial" pitchFamily="34" charset="0"/>
            </a:endParaRPr>
          </a:p>
          <a:p>
            <a:pPr algn="just"/>
            <a:r>
              <a:rPr lang="es-PE" sz="1600" b="1" dirty="0">
                <a:solidFill>
                  <a:prstClr val="black"/>
                </a:solidFill>
                <a:latin typeface="Arial" pitchFamily="34" charset="0"/>
                <a:cs typeface="Arial" pitchFamily="34" charset="0"/>
              </a:rPr>
              <a:t>D) A nivel de la protuberancia: </a:t>
            </a:r>
            <a:r>
              <a:rPr lang="es-PE" sz="1600" dirty="0" smtClean="0">
                <a:solidFill>
                  <a:prstClr val="black"/>
                </a:solidFill>
                <a:latin typeface="Arial" pitchFamily="34" charset="0"/>
                <a:cs typeface="Arial" pitchFamily="34" charset="0"/>
              </a:rPr>
              <a:t>los </a:t>
            </a:r>
            <a:r>
              <a:rPr lang="es-PE" sz="1600" dirty="0">
                <a:solidFill>
                  <a:prstClr val="black"/>
                </a:solidFill>
                <a:latin typeface="Arial" pitchFamily="34" charset="0"/>
                <a:cs typeface="Arial" pitchFamily="34" charset="0"/>
              </a:rPr>
              <a:t>núcleos del puente producen una disociación de la vía piramidal, por lo que es difícil una consecuencia importante por lesión a este nivel. El núcleo del facial y el del motor ocular externo debido a su vecindad pueden lesionarse, entonces aparece hemiplejía </a:t>
            </a:r>
            <a:r>
              <a:rPr lang="es-PE" sz="1600" dirty="0" err="1">
                <a:solidFill>
                  <a:prstClr val="black"/>
                </a:solidFill>
                <a:latin typeface="Arial" pitchFamily="34" charset="0"/>
                <a:cs typeface="Arial" pitchFamily="34" charset="0"/>
              </a:rPr>
              <a:t>contralateral</a:t>
            </a:r>
            <a:r>
              <a:rPr lang="es-PE" sz="1600" dirty="0">
                <a:solidFill>
                  <a:prstClr val="black"/>
                </a:solidFill>
                <a:latin typeface="Arial" pitchFamily="34" charset="0"/>
                <a:cs typeface="Arial" pitchFamily="34" charset="0"/>
              </a:rPr>
              <a:t> con alteraciones de la mímica de la cara y movimientos oculares: </a:t>
            </a:r>
            <a:r>
              <a:rPr lang="es-PE" sz="1600" b="1" dirty="0">
                <a:solidFill>
                  <a:prstClr val="black"/>
                </a:solidFill>
                <a:latin typeface="Arial" pitchFamily="34" charset="0"/>
                <a:cs typeface="Arial" pitchFamily="34" charset="0"/>
              </a:rPr>
              <a:t>síndrome de </a:t>
            </a:r>
            <a:r>
              <a:rPr lang="es-PE" sz="1600" b="1" dirty="0" err="1">
                <a:solidFill>
                  <a:prstClr val="black"/>
                </a:solidFill>
                <a:latin typeface="Arial" pitchFamily="34" charset="0"/>
                <a:cs typeface="Arial" pitchFamily="34" charset="0"/>
              </a:rPr>
              <a:t>Gübler</a:t>
            </a:r>
            <a:r>
              <a:rPr lang="es-PE" sz="1600" b="1" dirty="0" smtClean="0">
                <a:solidFill>
                  <a:prstClr val="black"/>
                </a:solidFill>
                <a:latin typeface="Arial" pitchFamily="34" charset="0"/>
                <a:cs typeface="Arial" pitchFamily="34" charset="0"/>
              </a:rPr>
              <a:t>.</a:t>
            </a:r>
          </a:p>
          <a:p>
            <a:pPr algn="just"/>
            <a:endParaRPr lang="es-PE" sz="1600" dirty="0" smtClean="0">
              <a:solidFill>
                <a:prstClr val="black"/>
              </a:solidFill>
              <a:latin typeface="Arial" pitchFamily="34" charset="0"/>
              <a:cs typeface="Arial" pitchFamily="34" charset="0"/>
            </a:endParaRPr>
          </a:p>
          <a:p>
            <a:pPr algn="just"/>
            <a:endParaRPr lang="es-PE" sz="1600" dirty="0">
              <a:solidFill>
                <a:prstClr val="black"/>
              </a:solidFill>
              <a:latin typeface="Arial" pitchFamily="34" charset="0"/>
              <a:cs typeface="Arial" pitchFamily="34" charset="0"/>
            </a:endParaRPr>
          </a:p>
          <a:p>
            <a:pPr algn="just"/>
            <a:r>
              <a:rPr lang="es-PE" sz="1600" b="1" dirty="0">
                <a:solidFill>
                  <a:prstClr val="black"/>
                </a:solidFill>
                <a:latin typeface="Arial" pitchFamily="34" charset="0"/>
                <a:cs typeface="Arial" pitchFamily="34" charset="0"/>
              </a:rPr>
              <a:t>E) A nivel del bulbo: </a:t>
            </a:r>
            <a:r>
              <a:rPr lang="es-PE" sz="1600" dirty="0">
                <a:solidFill>
                  <a:prstClr val="black"/>
                </a:solidFill>
                <a:latin typeface="Arial" pitchFamily="34" charset="0"/>
                <a:cs typeface="Arial" pitchFamily="34" charset="0"/>
              </a:rPr>
              <a:t>Hemiplejía </a:t>
            </a:r>
            <a:r>
              <a:rPr lang="es-PE" sz="1600" dirty="0" err="1">
                <a:solidFill>
                  <a:prstClr val="black"/>
                </a:solidFill>
                <a:latin typeface="Arial" pitchFamily="34" charset="0"/>
                <a:cs typeface="Arial" pitchFamily="34" charset="0"/>
              </a:rPr>
              <a:t>contralateral</a:t>
            </a:r>
            <a:r>
              <a:rPr lang="es-PE" sz="1600" dirty="0">
                <a:solidFill>
                  <a:prstClr val="black"/>
                </a:solidFill>
                <a:latin typeface="Arial" pitchFamily="34" charset="0"/>
                <a:cs typeface="Arial" pitchFamily="34" charset="0"/>
              </a:rPr>
              <a:t> y por vecindad del XII par, parálisis de los músculos de la lengua, </a:t>
            </a:r>
            <a:r>
              <a:rPr lang="es-PE" sz="1600" b="1" dirty="0">
                <a:solidFill>
                  <a:prstClr val="black"/>
                </a:solidFill>
                <a:latin typeface="Arial" pitchFamily="34" charset="0"/>
                <a:cs typeface="Arial" pitchFamily="34" charset="0"/>
              </a:rPr>
              <a:t>síndrome de Jackson.</a:t>
            </a:r>
          </a:p>
        </p:txBody>
      </p:sp>
    </p:spTree>
    <p:extLst>
      <p:ext uri="{BB962C8B-B14F-4D97-AF65-F5344CB8AC3E}">
        <p14:creationId xmlns="" xmlns:p14="http://schemas.microsoft.com/office/powerpoint/2010/main" val="121085435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3"/>
          <p:cNvGrpSpPr>
            <a:grpSpLocks/>
          </p:cNvGrpSpPr>
          <p:nvPr/>
        </p:nvGrpSpPr>
        <p:grpSpPr bwMode="auto">
          <a:xfrm>
            <a:off x="2124075" y="765175"/>
            <a:ext cx="2303463" cy="2089150"/>
            <a:chOff x="1338" y="482"/>
            <a:chExt cx="1451" cy="1316"/>
          </a:xfrm>
          <a:noFill/>
          <a:effectLst>
            <a:glow rad="101600">
              <a:schemeClr val="accent4">
                <a:satMod val="175000"/>
                <a:alpha val="40000"/>
              </a:schemeClr>
            </a:glow>
            <a:reflection blurRad="6350" stA="50000" endA="300" endPos="8000" dist="50800" dir="5400000" sy="-100000" algn="bl" rotWithShape="0"/>
          </a:effectLst>
          <a:scene3d>
            <a:camera prst="orthographicFront"/>
            <a:lightRig rig="threePt" dir="t">
              <a:rot lat="0" lon="0" rev="1200000"/>
            </a:lightRig>
          </a:scene3d>
        </p:grpSpPr>
        <p:pic>
          <p:nvPicPr>
            <p:cNvPr id="35" name="Picture 24"/>
            <p:cNvPicPr>
              <a:picLocks noChangeAspect="1" noChangeArrowheads="1"/>
            </p:cNvPicPr>
            <p:nvPr/>
          </p:nvPicPr>
          <p:blipFill>
            <a:blip r:embed="rId2" cstate="print"/>
            <a:srcRect/>
            <a:stretch>
              <a:fillRect/>
            </a:stretch>
          </p:blipFill>
          <p:spPr bwMode="auto">
            <a:xfrm>
              <a:off x="1338" y="482"/>
              <a:ext cx="623" cy="1316"/>
            </a:xfrm>
            <a:prstGeom prst="roundRect">
              <a:avLst>
                <a:gd name="adj" fmla="val 8594"/>
              </a:avLst>
            </a:prstGeom>
            <a:ln/>
          </p:spPr>
          <p:style>
            <a:lnRef idx="0">
              <a:schemeClr val="accent4"/>
            </a:lnRef>
            <a:fillRef idx="3">
              <a:schemeClr val="accent4"/>
            </a:fillRef>
            <a:effectRef idx="3">
              <a:schemeClr val="accent4"/>
            </a:effectRef>
            <a:fontRef idx="minor">
              <a:schemeClr val="lt1"/>
            </a:fontRef>
          </p:style>
        </p:pic>
        <p:sp>
          <p:nvSpPr>
            <p:cNvPr id="36" name="Line 25"/>
            <p:cNvSpPr>
              <a:spLocks noChangeShapeType="1"/>
            </p:cNvSpPr>
            <p:nvPr/>
          </p:nvSpPr>
          <p:spPr bwMode="auto">
            <a:xfrm flipH="1">
              <a:off x="1973" y="935"/>
              <a:ext cx="816" cy="0"/>
            </a:xfrm>
            <a:prstGeom prst="line">
              <a:avLst/>
            </a:prstGeom>
            <a:ln>
              <a:headEnd/>
              <a:tailEnd type="triangle" w="med" len="med"/>
            </a:ln>
          </p:spPr>
          <p:style>
            <a:lnRef idx="1">
              <a:schemeClr val="accent3"/>
            </a:lnRef>
            <a:fillRef idx="3">
              <a:schemeClr val="accent3"/>
            </a:fillRef>
            <a:effectRef idx="2">
              <a:schemeClr val="accent3"/>
            </a:effectRef>
            <a:fontRef idx="minor">
              <a:schemeClr val="lt1"/>
            </a:fontRef>
          </p:style>
          <p:txBody>
            <a:bodyPr/>
            <a:lstStyle/>
            <a:p>
              <a:endParaRPr lang="es-PE">
                <a:solidFill>
                  <a:prstClr val="white"/>
                </a:solidFill>
              </a:endParaRPr>
            </a:p>
          </p:txBody>
        </p:sp>
      </p:grpSp>
      <p:grpSp>
        <p:nvGrpSpPr>
          <p:cNvPr id="3" name="Group 26"/>
          <p:cNvGrpSpPr>
            <a:grpSpLocks/>
          </p:cNvGrpSpPr>
          <p:nvPr/>
        </p:nvGrpSpPr>
        <p:grpSpPr bwMode="auto">
          <a:xfrm>
            <a:off x="827088" y="765175"/>
            <a:ext cx="1296987" cy="2087563"/>
            <a:chOff x="521" y="482"/>
            <a:chExt cx="817" cy="1315"/>
          </a:xfrm>
          <a:noFill/>
          <a:effectLst>
            <a:glow rad="101600">
              <a:schemeClr val="accent4">
                <a:satMod val="175000"/>
                <a:alpha val="40000"/>
              </a:schemeClr>
            </a:glow>
            <a:reflection blurRad="6350" stA="50000" endA="300" endPos="8000" dist="50800" dir="5400000" sy="-100000" algn="bl" rotWithShape="0"/>
          </a:effectLst>
          <a:scene3d>
            <a:camera prst="orthographicFront"/>
            <a:lightRig rig="threePt" dir="t">
              <a:rot lat="0" lon="0" rev="1200000"/>
            </a:lightRig>
          </a:scene3d>
        </p:grpSpPr>
        <p:pic>
          <p:nvPicPr>
            <p:cNvPr id="4" name="Picture 27"/>
            <p:cNvPicPr>
              <a:picLocks noChangeAspect="1" noChangeArrowheads="1"/>
            </p:cNvPicPr>
            <p:nvPr/>
          </p:nvPicPr>
          <p:blipFill>
            <a:blip r:embed="rId3" cstate="print"/>
            <a:srcRect/>
            <a:stretch>
              <a:fillRect/>
            </a:stretch>
          </p:blipFill>
          <p:spPr bwMode="auto">
            <a:xfrm>
              <a:off x="521" y="482"/>
              <a:ext cx="613" cy="1315"/>
            </a:xfrm>
            <a:prstGeom prst="roundRect">
              <a:avLst>
                <a:gd name="adj" fmla="val 8594"/>
              </a:avLst>
            </a:prstGeom>
            <a:ln/>
          </p:spPr>
          <p:style>
            <a:lnRef idx="0">
              <a:schemeClr val="accent4"/>
            </a:lnRef>
            <a:fillRef idx="3">
              <a:schemeClr val="accent4"/>
            </a:fillRef>
            <a:effectRef idx="3">
              <a:schemeClr val="accent4"/>
            </a:effectRef>
            <a:fontRef idx="minor">
              <a:schemeClr val="lt1"/>
            </a:fontRef>
          </p:style>
        </p:pic>
        <p:sp>
          <p:nvSpPr>
            <p:cNvPr id="5" name="Line 28"/>
            <p:cNvSpPr>
              <a:spLocks noChangeShapeType="1"/>
            </p:cNvSpPr>
            <p:nvPr/>
          </p:nvSpPr>
          <p:spPr bwMode="auto">
            <a:xfrm flipH="1">
              <a:off x="1111" y="1207"/>
              <a:ext cx="227" cy="0"/>
            </a:xfrm>
            <a:prstGeom prst="line">
              <a:avLst/>
            </a:prstGeom>
            <a:ln>
              <a:headEnd/>
              <a:tailEnd type="triangle" w="med" len="med"/>
            </a:ln>
          </p:spPr>
          <p:style>
            <a:lnRef idx="1">
              <a:schemeClr val="accent3"/>
            </a:lnRef>
            <a:fillRef idx="3">
              <a:schemeClr val="accent3"/>
            </a:fillRef>
            <a:effectRef idx="2">
              <a:schemeClr val="accent3"/>
            </a:effectRef>
            <a:fontRef idx="minor">
              <a:schemeClr val="lt1"/>
            </a:fontRef>
          </p:style>
          <p:txBody>
            <a:bodyPr/>
            <a:lstStyle/>
            <a:p>
              <a:endParaRPr lang="es-PE">
                <a:solidFill>
                  <a:prstClr val="white"/>
                </a:solidFill>
              </a:endParaRPr>
            </a:p>
          </p:txBody>
        </p:sp>
      </p:grpSp>
      <p:grpSp>
        <p:nvGrpSpPr>
          <p:cNvPr id="6" name="Group 29"/>
          <p:cNvGrpSpPr>
            <a:grpSpLocks/>
          </p:cNvGrpSpPr>
          <p:nvPr/>
        </p:nvGrpSpPr>
        <p:grpSpPr bwMode="auto">
          <a:xfrm>
            <a:off x="755650" y="1989138"/>
            <a:ext cx="1368425" cy="2663825"/>
            <a:chOff x="476" y="1253"/>
            <a:chExt cx="862" cy="1678"/>
          </a:xfrm>
          <a:noFill/>
          <a:effectLst>
            <a:glow rad="101600">
              <a:schemeClr val="accent4">
                <a:satMod val="175000"/>
                <a:alpha val="40000"/>
              </a:schemeClr>
            </a:glow>
            <a:reflection blurRad="6350" stA="50000" endA="300" endPos="8000" dist="50800" dir="5400000" sy="-100000" algn="bl" rotWithShape="0"/>
          </a:effectLst>
          <a:scene3d>
            <a:camera prst="orthographicFront"/>
            <a:lightRig rig="threePt" dir="t">
              <a:rot lat="0" lon="0" rev="1200000"/>
            </a:lightRig>
          </a:scene3d>
        </p:grpSpPr>
        <p:pic>
          <p:nvPicPr>
            <p:cNvPr id="7" name="Picture 30"/>
            <p:cNvPicPr>
              <a:picLocks noChangeAspect="1" noChangeArrowheads="1"/>
            </p:cNvPicPr>
            <p:nvPr/>
          </p:nvPicPr>
          <p:blipFill>
            <a:blip r:embed="rId4" cstate="print"/>
            <a:srcRect/>
            <a:stretch>
              <a:fillRect/>
            </a:stretch>
          </p:blipFill>
          <p:spPr bwMode="auto">
            <a:xfrm>
              <a:off x="476" y="1616"/>
              <a:ext cx="615" cy="1315"/>
            </a:xfrm>
            <a:prstGeom prst="roundRect">
              <a:avLst>
                <a:gd name="adj" fmla="val 8594"/>
              </a:avLst>
            </a:prstGeom>
            <a:ln/>
          </p:spPr>
          <p:style>
            <a:lnRef idx="0">
              <a:schemeClr val="accent4"/>
            </a:lnRef>
            <a:fillRef idx="3">
              <a:schemeClr val="accent4"/>
            </a:fillRef>
            <a:effectRef idx="3">
              <a:schemeClr val="accent4"/>
            </a:effectRef>
            <a:fontRef idx="minor">
              <a:schemeClr val="lt1"/>
            </a:fontRef>
          </p:style>
        </p:pic>
        <p:sp>
          <p:nvSpPr>
            <p:cNvPr id="8" name="Line 31"/>
            <p:cNvSpPr>
              <a:spLocks noChangeShapeType="1"/>
            </p:cNvSpPr>
            <p:nvPr/>
          </p:nvSpPr>
          <p:spPr bwMode="auto">
            <a:xfrm flipH="1">
              <a:off x="1020" y="1253"/>
              <a:ext cx="318" cy="816"/>
            </a:xfrm>
            <a:prstGeom prst="line">
              <a:avLst/>
            </a:prstGeom>
            <a:ln>
              <a:headEnd/>
              <a:tailEnd type="triangle" w="med" len="med"/>
            </a:ln>
          </p:spPr>
          <p:style>
            <a:lnRef idx="1">
              <a:schemeClr val="accent3"/>
            </a:lnRef>
            <a:fillRef idx="3">
              <a:schemeClr val="accent3"/>
            </a:fillRef>
            <a:effectRef idx="2">
              <a:schemeClr val="accent3"/>
            </a:effectRef>
            <a:fontRef idx="minor">
              <a:schemeClr val="lt1"/>
            </a:fontRef>
          </p:style>
          <p:txBody>
            <a:bodyPr/>
            <a:lstStyle/>
            <a:p>
              <a:endParaRPr lang="es-PE">
                <a:solidFill>
                  <a:prstClr val="white"/>
                </a:solidFill>
              </a:endParaRPr>
            </a:p>
          </p:txBody>
        </p:sp>
      </p:grpSp>
      <p:grpSp>
        <p:nvGrpSpPr>
          <p:cNvPr id="9" name="Group 32"/>
          <p:cNvGrpSpPr>
            <a:grpSpLocks/>
          </p:cNvGrpSpPr>
          <p:nvPr/>
        </p:nvGrpSpPr>
        <p:grpSpPr bwMode="auto">
          <a:xfrm>
            <a:off x="755650" y="2060575"/>
            <a:ext cx="1439863" cy="4176713"/>
            <a:chOff x="476" y="1298"/>
            <a:chExt cx="907" cy="2631"/>
          </a:xfrm>
          <a:noFill/>
          <a:effectLst>
            <a:glow rad="101600">
              <a:schemeClr val="accent4">
                <a:satMod val="175000"/>
                <a:alpha val="40000"/>
              </a:schemeClr>
            </a:glow>
            <a:reflection blurRad="6350" stA="50000" endA="300" endPos="8000" dist="50800" dir="5400000" sy="-100000" algn="bl" rotWithShape="0"/>
          </a:effectLst>
          <a:scene3d>
            <a:camera prst="orthographicFront"/>
            <a:lightRig rig="threePt" dir="t">
              <a:rot lat="0" lon="0" rev="1200000"/>
            </a:lightRig>
          </a:scene3d>
        </p:grpSpPr>
        <p:pic>
          <p:nvPicPr>
            <p:cNvPr id="10" name="Picture 33"/>
            <p:cNvPicPr>
              <a:picLocks noChangeAspect="1" noChangeArrowheads="1"/>
            </p:cNvPicPr>
            <p:nvPr/>
          </p:nvPicPr>
          <p:blipFill>
            <a:blip r:embed="rId5" cstate="print"/>
            <a:srcRect/>
            <a:stretch>
              <a:fillRect/>
            </a:stretch>
          </p:blipFill>
          <p:spPr bwMode="auto">
            <a:xfrm>
              <a:off x="476" y="2614"/>
              <a:ext cx="613" cy="1315"/>
            </a:xfrm>
            <a:prstGeom prst="roundRect">
              <a:avLst>
                <a:gd name="adj" fmla="val 8594"/>
              </a:avLst>
            </a:prstGeom>
            <a:ln/>
          </p:spPr>
          <p:style>
            <a:lnRef idx="0">
              <a:schemeClr val="accent4"/>
            </a:lnRef>
            <a:fillRef idx="3">
              <a:schemeClr val="accent4"/>
            </a:fillRef>
            <a:effectRef idx="3">
              <a:schemeClr val="accent4"/>
            </a:effectRef>
            <a:fontRef idx="minor">
              <a:schemeClr val="lt1"/>
            </a:fontRef>
          </p:style>
        </p:pic>
        <p:sp>
          <p:nvSpPr>
            <p:cNvPr id="11" name="Line 34"/>
            <p:cNvSpPr>
              <a:spLocks noChangeShapeType="1"/>
            </p:cNvSpPr>
            <p:nvPr/>
          </p:nvSpPr>
          <p:spPr bwMode="auto">
            <a:xfrm flipH="1">
              <a:off x="1292" y="1298"/>
              <a:ext cx="91" cy="1860"/>
            </a:xfrm>
            <a:prstGeom prst="line">
              <a:avLst/>
            </a:prstGeom>
            <a:ln>
              <a:headEnd/>
              <a:tailEnd/>
            </a:ln>
          </p:spPr>
          <p:style>
            <a:lnRef idx="1">
              <a:schemeClr val="accent3"/>
            </a:lnRef>
            <a:fillRef idx="3">
              <a:schemeClr val="accent3"/>
            </a:fillRef>
            <a:effectRef idx="2">
              <a:schemeClr val="accent3"/>
            </a:effectRef>
            <a:fontRef idx="minor">
              <a:schemeClr val="lt1"/>
            </a:fontRef>
          </p:style>
          <p:txBody>
            <a:bodyPr/>
            <a:lstStyle/>
            <a:p>
              <a:endParaRPr lang="es-PE">
                <a:solidFill>
                  <a:prstClr val="white"/>
                </a:solidFill>
              </a:endParaRPr>
            </a:p>
          </p:txBody>
        </p:sp>
        <p:sp>
          <p:nvSpPr>
            <p:cNvPr id="12" name="Line 35"/>
            <p:cNvSpPr>
              <a:spLocks noChangeShapeType="1"/>
            </p:cNvSpPr>
            <p:nvPr/>
          </p:nvSpPr>
          <p:spPr bwMode="auto">
            <a:xfrm flipH="1">
              <a:off x="1066" y="3158"/>
              <a:ext cx="226" cy="45"/>
            </a:xfrm>
            <a:prstGeom prst="line">
              <a:avLst/>
            </a:prstGeom>
            <a:ln>
              <a:headEnd/>
              <a:tailEnd type="triangle" w="med" len="med"/>
            </a:ln>
          </p:spPr>
          <p:style>
            <a:lnRef idx="1">
              <a:schemeClr val="accent3"/>
            </a:lnRef>
            <a:fillRef idx="3">
              <a:schemeClr val="accent3"/>
            </a:fillRef>
            <a:effectRef idx="2">
              <a:schemeClr val="accent3"/>
            </a:effectRef>
            <a:fontRef idx="minor">
              <a:schemeClr val="lt1"/>
            </a:fontRef>
          </p:style>
          <p:txBody>
            <a:bodyPr/>
            <a:lstStyle/>
            <a:p>
              <a:endParaRPr lang="es-PE">
                <a:solidFill>
                  <a:prstClr val="white"/>
                </a:solidFill>
              </a:endParaRPr>
            </a:p>
          </p:txBody>
        </p:sp>
      </p:grpSp>
      <p:pic>
        <p:nvPicPr>
          <p:cNvPr id="13" name="Picture 2"/>
          <p:cNvPicPr>
            <a:picLocks noChangeAspect="1" noChangeArrowheads="1"/>
          </p:cNvPicPr>
          <p:nvPr/>
        </p:nvPicPr>
        <p:blipFill>
          <a:blip r:embed="rId6" cstate="print"/>
          <a:srcRect/>
          <a:stretch>
            <a:fillRect/>
          </a:stretch>
        </p:blipFill>
        <p:spPr bwMode="auto">
          <a:xfrm>
            <a:off x="3563938" y="1412875"/>
            <a:ext cx="1670050" cy="4260850"/>
          </a:xfrm>
          <a:prstGeom prst="roundRect">
            <a:avLst>
              <a:gd name="adj" fmla="val 8594"/>
            </a:avLst>
          </a:prstGeom>
          <a:ln/>
          <a:effectLst>
            <a:glow rad="101600">
              <a:schemeClr val="accent4">
                <a:satMod val="175000"/>
                <a:alpha val="40000"/>
              </a:schemeClr>
            </a:glow>
            <a:outerShdw blurRad="63500" dist="25400" dir="5400000" rotWithShape="0">
              <a:srgbClr val="000000">
                <a:alpha val="43137"/>
              </a:srgbClr>
            </a:outerShdw>
            <a:reflection blurRad="6350" stA="50000" endA="300" endPos="8000" dist="50800" dir="5400000" sy="-100000" algn="bl" rotWithShape="0"/>
          </a:effectLst>
        </p:spPr>
        <p:style>
          <a:lnRef idx="0">
            <a:schemeClr val="accent4"/>
          </a:lnRef>
          <a:fillRef idx="3">
            <a:schemeClr val="accent4"/>
          </a:fillRef>
          <a:effectRef idx="3">
            <a:schemeClr val="accent4"/>
          </a:effectRef>
          <a:fontRef idx="minor">
            <a:schemeClr val="lt1"/>
          </a:fontRef>
        </p:style>
      </p:pic>
      <p:sp>
        <p:nvSpPr>
          <p:cNvPr id="14" name="Text Box 3"/>
          <p:cNvSpPr txBox="1">
            <a:spLocks noChangeArrowheads="1"/>
          </p:cNvSpPr>
          <p:nvPr/>
        </p:nvSpPr>
        <p:spPr bwMode="auto">
          <a:xfrm>
            <a:off x="7019925" y="1125538"/>
            <a:ext cx="1512888" cy="246221"/>
          </a:xfrm>
          <a:prstGeom prst="rect">
            <a:avLst/>
          </a:prstGeom>
          <a:ln>
            <a:headEnd/>
            <a:tailEnd/>
          </a:ln>
          <a:effectLst>
            <a:glow rad="101600">
              <a:schemeClr val="accent4">
                <a:satMod val="175000"/>
                <a:alpha val="40000"/>
              </a:schemeClr>
            </a:glow>
            <a:outerShdw blurRad="63500" dist="25400" dir="5400000" rotWithShape="0">
              <a:srgbClr val="000000">
                <a:alpha val="43137"/>
              </a:srgbClr>
            </a:outerShdw>
            <a:reflection blurRad="6350" stA="50000" endA="300" endPos="8000" dist="50800" dir="5400000" sy="-100000" algn="bl" rotWithShape="0"/>
          </a:effectLst>
        </p:spPr>
        <p:style>
          <a:lnRef idx="0">
            <a:schemeClr val="accent4"/>
          </a:lnRef>
          <a:fillRef idx="3">
            <a:schemeClr val="accent4"/>
          </a:fillRef>
          <a:effectRef idx="3">
            <a:schemeClr val="accent4"/>
          </a:effectRef>
          <a:fontRef idx="minor">
            <a:schemeClr val="lt1"/>
          </a:fontRef>
        </p:style>
        <p:txBody>
          <a:bodyPr>
            <a:spAutoFit/>
          </a:bodyPr>
          <a:lstStyle/>
          <a:p>
            <a:pPr>
              <a:spcBef>
                <a:spcPct val="50000"/>
              </a:spcBef>
            </a:pPr>
            <a:r>
              <a:rPr lang="es-PE" sz="1000" b="1" dirty="0">
                <a:solidFill>
                  <a:prstClr val="white"/>
                </a:solidFill>
              </a:rPr>
              <a:t>SIND. DE WEBER</a:t>
            </a:r>
            <a:endParaRPr lang="es-ES" sz="1000" b="1" dirty="0">
              <a:solidFill>
                <a:prstClr val="white"/>
              </a:solidFill>
            </a:endParaRPr>
          </a:p>
        </p:txBody>
      </p:sp>
      <p:sp>
        <p:nvSpPr>
          <p:cNvPr id="15" name="Text Box 4"/>
          <p:cNvSpPr txBox="1">
            <a:spLocks noChangeArrowheads="1"/>
          </p:cNvSpPr>
          <p:nvPr/>
        </p:nvSpPr>
        <p:spPr bwMode="auto">
          <a:xfrm>
            <a:off x="7019925" y="2924175"/>
            <a:ext cx="1655763" cy="246221"/>
          </a:xfrm>
          <a:prstGeom prst="rect">
            <a:avLst/>
          </a:prstGeom>
          <a:ln>
            <a:headEnd/>
            <a:tailEnd/>
          </a:ln>
          <a:effectLst>
            <a:glow rad="101600">
              <a:schemeClr val="accent4">
                <a:satMod val="175000"/>
                <a:alpha val="40000"/>
              </a:schemeClr>
            </a:glow>
            <a:outerShdw blurRad="63500" dist="25400" dir="5400000" rotWithShape="0">
              <a:srgbClr val="000000">
                <a:alpha val="43137"/>
              </a:srgbClr>
            </a:outerShdw>
            <a:reflection blurRad="6350" stA="50000" endA="300" endPos="8000" dist="50800" dir="5400000" sy="-100000" algn="bl" rotWithShape="0"/>
          </a:effectLst>
        </p:spPr>
        <p:style>
          <a:lnRef idx="0">
            <a:schemeClr val="accent4"/>
          </a:lnRef>
          <a:fillRef idx="3">
            <a:schemeClr val="accent4"/>
          </a:fillRef>
          <a:effectRef idx="3">
            <a:schemeClr val="accent4"/>
          </a:effectRef>
          <a:fontRef idx="minor">
            <a:schemeClr val="lt1"/>
          </a:fontRef>
        </p:style>
        <p:txBody>
          <a:bodyPr>
            <a:spAutoFit/>
          </a:bodyPr>
          <a:lstStyle/>
          <a:p>
            <a:pPr>
              <a:spcBef>
                <a:spcPct val="50000"/>
              </a:spcBef>
            </a:pPr>
            <a:r>
              <a:rPr lang="es-PE" sz="1000" b="1" dirty="0">
                <a:solidFill>
                  <a:prstClr val="white"/>
                </a:solidFill>
              </a:rPr>
              <a:t>SIND. DE GUBLER</a:t>
            </a:r>
            <a:endParaRPr lang="es-ES" sz="1000" b="1" dirty="0">
              <a:solidFill>
                <a:prstClr val="white"/>
              </a:solidFill>
            </a:endParaRPr>
          </a:p>
        </p:txBody>
      </p:sp>
      <p:sp>
        <p:nvSpPr>
          <p:cNvPr id="16" name="Text Box 5"/>
          <p:cNvSpPr txBox="1">
            <a:spLocks noChangeArrowheads="1"/>
          </p:cNvSpPr>
          <p:nvPr/>
        </p:nvSpPr>
        <p:spPr bwMode="auto">
          <a:xfrm>
            <a:off x="7072330" y="4714884"/>
            <a:ext cx="1655763" cy="246221"/>
          </a:xfrm>
          <a:prstGeom prst="rect">
            <a:avLst/>
          </a:prstGeom>
          <a:ln>
            <a:headEnd/>
            <a:tailEnd/>
          </a:ln>
          <a:effectLst>
            <a:glow rad="101600">
              <a:schemeClr val="accent4">
                <a:satMod val="175000"/>
                <a:alpha val="40000"/>
              </a:schemeClr>
            </a:glow>
            <a:outerShdw blurRad="63500" dist="25400" dir="5400000" rotWithShape="0">
              <a:srgbClr val="000000">
                <a:alpha val="43137"/>
              </a:srgbClr>
            </a:outerShdw>
            <a:reflection blurRad="6350" stA="50000" endA="300" endPos="8000" dist="50800" dir="5400000" sy="-100000" algn="bl" rotWithShape="0"/>
          </a:effectLst>
        </p:spPr>
        <p:style>
          <a:lnRef idx="0">
            <a:schemeClr val="accent4"/>
          </a:lnRef>
          <a:fillRef idx="3">
            <a:schemeClr val="accent4"/>
          </a:fillRef>
          <a:effectRef idx="3">
            <a:schemeClr val="accent4"/>
          </a:effectRef>
          <a:fontRef idx="minor">
            <a:schemeClr val="lt1"/>
          </a:fontRef>
        </p:style>
        <p:txBody>
          <a:bodyPr>
            <a:spAutoFit/>
          </a:bodyPr>
          <a:lstStyle/>
          <a:p>
            <a:pPr>
              <a:spcBef>
                <a:spcPct val="50000"/>
              </a:spcBef>
            </a:pPr>
            <a:r>
              <a:rPr lang="es-PE" sz="1000" b="1">
                <a:solidFill>
                  <a:prstClr val="white"/>
                </a:solidFill>
              </a:rPr>
              <a:t>SIND. DE JACKSON</a:t>
            </a:r>
            <a:endParaRPr lang="es-ES" sz="1000" b="1">
              <a:solidFill>
                <a:prstClr val="white"/>
              </a:solidFill>
            </a:endParaRPr>
          </a:p>
        </p:txBody>
      </p:sp>
      <p:sp>
        <p:nvSpPr>
          <p:cNvPr id="17" name="Oval 6"/>
          <p:cNvSpPr>
            <a:spLocks noChangeArrowheads="1"/>
          </p:cNvSpPr>
          <p:nvPr/>
        </p:nvSpPr>
        <p:spPr bwMode="auto">
          <a:xfrm>
            <a:off x="4427538" y="4005263"/>
            <a:ext cx="287337" cy="144462"/>
          </a:xfrm>
          <a:prstGeom prst="ellipse">
            <a:avLst/>
          </a:prstGeom>
          <a:ln>
            <a:headEnd/>
            <a:tailEnd/>
          </a:ln>
          <a:effectLst>
            <a:reflection blurRad="6350" stA="50000" endA="300" endPos="8000" dist="50800" dir="5400000" sy="-100000" algn="bl" rotWithShape="0"/>
          </a:effectLst>
        </p:spPr>
        <p:style>
          <a:lnRef idx="2">
            <a:schemeClr val="accent5">
              <a:shade val="50000"/>
            </a:schemeClr>
          </a:lnRef>
          <a:fillRef idx="1">
            <a:schemeClr val="accent5"/>
          </a:fillRef>
          <a:effectRef idx="0">
            <a:schemeClr val="accent5"/>
          </a:effectRef>
          <a:fontRef idx="minor">
            <a:schemeClr val="lt1"/>
          </a:fontRef>
        </p:style>
        <p:txBody>
          <a:bodyPr wrap="none" anchor="ctr"/>
          <a:lstStyle/>
          <a:p>
            <a:endParaRPr lang="es-PE">
              <a:solidFill>
                <a:prstClr val="white"/>
              </a:solidFill>
            </a:endParaRPr>
          </a:p>
        </p:txBody>
      </p:sp>
      <p:sp>
        <p:nvSpPr>
          <p:cNvPr id="18" name="Oval 7"/>
          <p:cNvSpPr>
            <a:spLocks noChangeArrowheads="1"/>
          </p:cNvSpPr>
          <p:nvPr/>
        </p:nvSpPr>
        <p:spPr bwMode="auto">
          <a:xfrm>
            <a:off x="4356100" y="4581525"/>
            <a:ext cx="287338" cy="144463"/>
          </a:xfrm>
          <a:prstGeom prst="ellipse">
            <a:avLst/>
          </a:prstGeom>
          <a:ln>
            <a:headEnd/>
            <a:tailEnd/>
          </a:ln>
          <a:effectLst>
            <a:reflection blurRad="6350" stA="50000" endA="300" endPos="8000" dist="50800" dir="5400000" sy="-100000" algn="bl" rotWithShape="0"/>
          </a:effectLst>
        </p:spPr>
        <p:style>
          <a:lnRef idx="2">
            <a:schemeClr val="accent5">
              <a:shade val="50000"/>
            </a:schemeClr>
          </a:lnRef>
          <a:fillRef idx="1">
            <a:schemeClr val="accent5"/>
          </a:fillRef>
          <a:effectRef idx="0">
            <a:schemeClr val="accent5"/>
          </a:effectRef>
          <a:fontRef idx="minor">
            <a:schemeClr val="lt1"/>
          </a:fontRef>
        </p:style>
        <p:txBody>
          <a:bodyPr wrap="none" anchor="ctr"/>
          <a:lstStyle/>
          <a:p>
            <a:endParaRPr lang="es-PE">
              <a:solidFill>
                <a:prstClr val="white"/>
              </a:solidFill>
            </a:endParaRPr>
          </a:p>
        </p:txBody>
      </p:sp>
      <p:sp>
        <p:nvSpPr>
          <p:cNvPr id="19" name="Oval 8"/>
          <p:cNvSpPr>
            <a:spLocks noChangeArrowheads="1"/>
          </p:cNvSpPr>
          <p:nvPr/>
        </p:nvSpPr>
        <p:spPr bwMode="auto">
          <a:xfrm>
            <a:off x="4427538" y="3357563"/>
            <a:ext cx="287337" cy="144462"/>
          </a:xfrm>
          <a:prstGeom prst="ellipse">
            <a:avLst/>
          </a:prstGeom>
          <a:ln>
            <a:headEnd/>
            <a:tailEnd/>
          </a:ln>
          <a:effectLst>
            <a:reflection blurRad="6350" stA="50000" endA="300" endPos="8000" dist="50800" dir="5400000" sy="-100000" algn="bl" rotWithShape="0"/>
          </a:effectLst>
        </p:spPr>
        <p:style>
          <a:lnRef idx="2">
            <a:schemeClr val="accent5">
              <a:shade val="50000"/>
            </a:schemeClr>
          </a:lnRef>
          <a:fillRef idx="1">
            <a:schemeClr val="accent5"/>
          </a:fillRef>
          <a:effectRef idx="0">
            <a:schemeClr val="accent5"/>
          </a:effectRef>
          <a:fontRef idx="minor">
            <a:schemeClr val="lt1"/>
          </a:fontRef>
        </p:style>
        <p:txBody>
          <a:bodyPr wrap="none" anchor="ctr"/>
          <a:lstStyle/>
          <a:p>
            <a:endParaRPr lang="es-PE">
              <a:solidFill>
                <a:prstClr val="white"/>
              </a:solidFill>
            </a:endParaRPr>
          </a:p>
        </p:txBody>
      </p:sp>
      <p:grpSp>
        <p:nvGrpSpPr>
          <p:cNvPr id="20" name="Group 9"/>
          <p:cNvGrpSpPr>
            <a:grpSpLocks/>
          </p:cNvGrpSpPr>
          <p:nvPr/>
        </p:nvGrpSpPr>
        <p:grpSpPr bwMode="auto">
          <a:xfrm>
            <a:off x="4643438" y="4221163"/>
            <a:ext cx="2071687" cy="2087562"/>
            <a:chOff x="2925" y="2659"/>
            <a:chExt cx="1305" cy="1315"/>
          </a:xfrm>
          <a:noFill/>
          <a:effectLst>
            <a:glow rad="101600">
              <a:schemeClr val="accent4">
                <a:satMod val="175000"/>
                <a:alpha val="40000"/>
              </a:schemeClr>
            </a:glow>
            <a:reflection blurRad="6350" stA="50000" endA="300" endPos="8000" dist="50800" dir="5400000" sy="-100000" algn="bl" rotWithShape="0"/>
          </a:effectLst>
          <a:scene3d>
            <a:camera prst="orthographicFront"/>
            <a:lightRig rig="threePt" dir="t">
              <a:rot lat="0" lon="0" rev="1200000"/>
            </a:lightRig>
          </a:scene3d>
        </p:grpSpPr>
        <p:pic>
          <p:nvPicPr>
            <p:cNvPr id="21" name="Picture 10"/>
            <p:cNvPicPr>
              <a:picLocks noChangeAspect="1" noChangeArrowheads="1"/>
            </p:cNvPicPr>
            <p:nvPr/>
          </p:nvPicPr>
          <p:blipFill>
            <a:blip r:embed="rId7" cstate="print"/>
            <a:srcRect/>
            <a:stretch>
              <a:fillRect/>
            </a:stretch>
          </p:blipFill>
          <p:spPr bwMode="auto">
            <a:xfrm>
              <a:off x="3560" y="2659"/>
              <a:ext cx="670" cy="1315"/>
            </a:xfrm>
            <a:prstGeom prst="roundRect">
              <a:avLst>
                <a:gd name="adj" fmla="val 8594"/>
              </a:avLst>
            </a:prstGeom>
            <a:ln/>
          </p:spPr>
          <p:style>
            <a:lnRef idx="0">
              <a:schemeClr val="accent4"/>
            </a:lnRef>
            <a:fillRef idx="3">
              <a:schemeClr val="accent4"/>
            </a:fillRef>
            <a:effectRef idx="3">
              <a:schemeClr val="accent4"/>
            </a:effectRef>
            <a:fontRef idx="minor">
              <a:schemeClr val="lt1"/>
            </a:fontRef>
          </p:style>
        </p:pic>
        <p:sp>
          <p:nvSpPr>
            <p:cNvPr id="22" name="Line 11"/>
            <p:cNvSpPr>
              <a:spLocks noChangeShapeType="1"/>
            </p:cNvSpPr>
            <p:nvPr/>
          </p:nvSpPr>
          <p:spPr bwMode="auto">
            <a:xfrm>
              <a:off x="2925" y="2976"/>
              <a:ext cx="590" cy="273"/>
            </a:xfrm>
            <a:prstGeom prst="line">
              <a:avLst/>
            </a:prstGeom>
            <a:ln>
              <a:headEnd/>
              <a:tailEnd type="triangle" w="med" len="med"/>
            </a:ln>
          </p:spPr>
          <p:style>
            <a:lnRef idx="1">
              <a:schemeClr val="accent3"/>
            </a:lnRef>
            <a:fillRef idx="3">
              <a:schemeClr val="accent3"/>
            </a:fillRef>
            <a:effectRef idx="2">
              <a:schemeClr val="accent3"/>
            </a:effectRef>
            <a:fontRef idx="minor">
              <a:schemeClr val="lt1"/>
            </a:fontRef>
          </p:style>
          <p:txBody>
            <a:bodyPr/>
            <a:lstStyle/>
            <a:p>
              <a:endParaRPr lang="es-PE">
                <a:solidFill>
                  <a:prstClr val="white"/>
                </a:solidFill>
              </a:endParaRPr>
            </a:p>
          </p:txBody>
        </p:sp>
      </p:grpSp>
      <p:grpSp>
        <p:nvGrpSpPr>
          <p:cNvPr id="23" name="Group 12"/>
          <p:cNvGrpSpPr>
            <a:grpSpLocks/>
          </p:cNvGrpSpPr>
          <p:nvPr/>
        </p:nvGrpSpPr>
        <p:grpSpPr bwMode="auto">
          <a:xfrm>
            <a:off x="4716463" y="2492375"/>
            <a:ext cx="1971675" cy="2087563"/>
            <a:chOff x="2971" y="1570"/>
            <a:chExt cx="1242" cy="1315"/>
          </a:xfrm>
          <a:noFill/>
          <a:effectLst>
            <a:glow rad="101600">
              <a:schemeClr val="accent4">
                <a:satMod val="175000"/>
                <a:alpha val="40000"/>
              </a:schemeClr>
            </a:glow>
            <a:reflection blurRad="6350" stA="50000" endA="300" endPos="8000" dist="50800" dir="5400000" sy="-100000" algn="bl" rotWithShape="0"/>
          </a:effectLst>
          <a:scene3d>
            <a:camera prst="orthographicFront"/>
            <a:lightRig rig="threePt" dir="t">
              <a:rot lat="0" lon="0" rev="1200000"/>
            </a:lightRig>
          </a:scene3d>
        </p:grpSpPr>
        <p:pic>
          <p:nvPicPr>
            <p:cNvPr id="24" name="Picture 13"/>
            <p:cNvPicPr>
              <a:picLocks noChangeAspect="1" noChangeArrowheads="1"/>
            </p:cNvPicPr>
            <p:nvPr/>
          </p:nvPicPr>
          <p:blipFill>
            <a:blip r:embed="rId8" cstate="print"/>
            <a:srcRect/>
            <a:stretch>
              <a:fillRect/>
            </a:stretch>
          </p:blipFill>
          <p:spPr bwMode="auto">
            <a:xfrm>
              <a:off x="3606" y="1570"/>
              <a:ext cx="607" cy="1315"/>
            </a:xfrm>
            <a:prstGeom prst="roundRect">
              <a:avLst>
                <a:gd name="adj" fmla="val 8594"/>
              </a:avLst>
            </a:prstGeom>
            <a:ln/>
          </p:spPr>
          <p:style>
            <a:lnRef idx="0">
              <a:schemeClr val="accent4"/>
            </a:lnRef>
            <a:fillRef idx="3">
              <a:schemeClr val="accent4"/>
            </a:fillRef>
            <a:effectRef idx="3">
              <a:schemeClr val="accent4"/>
            </a:effectRef>
            <a:fontRef idx="minor">
              <a:schemeClr val="lt1"/>
            </a:fontRef>
          </p:style>
        </p:pic>
        <p:sp>
          <p:nvSpPr>
            <p:cNvPr id="25" name="Line 14"/>
            <p:cNvSpPr>
              <a:spLocks noChangeShapeType="1"/>
            </p:cNvSpPr>
            <p:nvPr/>
          </p:nvSpPr>
          <p:spPr bwMode="auto">
            <a:xfrm flipV="1">
              <a:off x="2971" y="2205"/>
              <a:ext cx="635" cy="363"/>
            </a:xfrm>
            <a:prstGeom prst="line">
              <a:avLst/>
            </a:prstGeom>
            <a:ln>
              <a:headEnd/>
              <a:tailEnd type="triangle" w="med" len="med"/>
            </a:ln>
          </p:spPr>
          <p:style>
            <a:lnRef idx="1">
              <a:schemeClr val="accent3"/>
            </a:lnRef>
            <a:fillRef idx="3">
              <a:schemeClr val="accent3"/>
            </a:fillRef>
            <a:effectRef idx="2">
              <a:schemeClr val="accent3"/>
            </a:effectRef>
            <a:fontRef idx="minor">
              <a:schemeClr val="lt1"/>
            </a:fontRef>
          </p:style>
          <p:txBody>
            <a:bodyPr/>
            <a:lstStyle/>
            <a:p>
              <a:endParaRPr lang="es-PE">
                <a:solidFill>
                  <a:prstClr val="white"/>
                </a:solidFill>
              </a:endParaRPr>
            </a:p>
          </p:txBody>
        </p:sp>
      </p:grpSp>
      <p:grpSp>
        <p:nvGrpSpPr>
          <p:cNvPr id="26" name="Group 15"/>
          <p:cNvGrpSpPr>
            <a:grpSpLocks/>
          </p:cNvGrpSpPr>
          <p:nvPr/>
        </p:nvGrpSpPr>
        <p:grpSpPr bwMode="auto">
          <a:xfrm>
            <a:off x="4716463" y="765175"/>
            <a:ext cx="1927225" cy="2592388"/>
            <a:chOff x="2971" y="482"/>
            <a:chExt cx="1214" cy="1633"/>
          </a:xfrm>
          <a:noFill/>
          <a:effectLst>
            <a:glow rad="101600">
              <a:schemeClr val="accent4">
                <a:satMod val="175000"/>
                <a:alpha val="40000"/>
              </a:schemeClr>
            </a:glow>
            <a:reflection blurRad="6350" stA="50000" endA="300" endPos="8000" dist="50800" dir="5400000" sy="-100000" algn="bl" rotWithShape="0"/>
          </a:effectLst>
          <a:scene3d>
            <a:camera prst="orthographicFront"/>
            <a:lightRig rig="threePt" dir="t">
              <a:rot lat="0" lon="0" rev="1200000"/>
            </a:lightRig>
          </a:scene3d>
        </p:grpSpPr>
        <p:pic>
          <p:nvPicPr>
            <p:cNvPr id="27" name="Picture 16"/>
            <p:cNvPicPr>
              <a:picLocks noChangeAspect="1" noChangeArrowheads="1"/>
            </p:cNvPicPr>
            <p:nvPr/>
          </p:nvPicPr>
          <p:blipFill>
            <a:blip r:embed="rId9" cstate="print"/>
            <a:srcRect/>
            <a:stretch>
              <a:fillRect/>
            </a:stretch>
          </p:blipFill>
          <p:spPr bwMode="auto">
            <a:xfrm>
              <a:off x="3560" y="482"/>
              <a:ext cx="625" cy="1315"/>
            </a:xfrm>
            <a:prstGeom prst="roundRect">
              <a:avLst>
                <a:gd name="adj" fmla="val 8594"/>
              </a:avLst>
            </a:prstGeom>
            <a:ln/>
          </p:spPr>
          <p:style>
            <a:lnRef idx="0">
              <a:schemeClr val="accent4"/>
            </a:lnRef>
            <a:fillRef idx="3">
              <a:schemeClr val="accent4"/>
            </a:fillRef>
            <a:effectRef idx="3">
              <a:schemeClr val="accent4"/>
            </a:effectRef>
            <a:fontRef idx="minor">
              <a:schemeClr val="lt1"/>
            </a:fontRef>
          </p:style>
        </p:pic>
        <p:sp>
          <p:nvSpPr>
            <p:cNvPr id="28" name="Line 17"/>
            <p:cNvSpPr>
              <a:spLocks noChangeShapeType="1"/>
            </p:cNvSpPr>
            <p:nvPr/>
          </p:nvSpPr>
          <p:spPr bwMode="auto">
            <a:xfrm flipV="1">
              <a:off x="2971" y="1344"/>
              <a:ext cx="635" cy="771"/>
            </a:xfrm>
            <a:prstGeom prst="line">
              <a:avLst/>
            </a:prstGeom>
            <a:ln>
              <a:headEnd/>
              <a:tailEnd type="triangle" w="med" len="med"/>
            </a:ln>
          </p:spPr>
          <p:style>
            <a:lnRef idx="1">
              <a:schemeClr val="accent3"/>
            </a:lnRef>
            <a:fillRef idx="3">
              <a:schemeClr val="accent3"/>
            </a:fillRef>
            <a:effectRef idx="2">
              <a:schemeClr val="accent3"/>
            </a:effectRef>
            <a:fontRef idx="minor">
              <a:schemeClr val="lt1"/>
            </a:fontRef>
          </p:style>
          <p:txBody>
            <a:bodyPr/>
            <a:lstStyle/>
            <a:p>
              <a:endParaRPr lang="es-PE">
                <a:solidFill>
                  <a:prstClr val="white"/>
                </a:solidFill>
              </a:endParaRPr>
            </a:p>
          </p:txBody>
        </p:sp>
      </p:grpSp>
      <p:sp>
        <p:nvSpPr>
          <p:cNvPr id="29" name="Oval 18"/>
          <p:cNvSpPr>
            <a:spLocks noChangeArrowheads="1"/>
          </p:cNvSpPr>
          <p:nvPr/>
        </p:nvSpPr>
        <p:spPr bwMode="auto">
          <a:xfrm rot="965858">
            <a:off x="4427538" y="1484313"/>
            <a:ext cx="719137" cy="215900"/>
          </a:xfrm>
          <a:prstGeom prst="ellipse">
            <a:avLst/>
          </a:prstGeom>
          <a:ln>
            <a:headEnd/>
            <a:tailEnd/>
          </a:ln>
          <a:effectLst>
            <a:reflection blurRad="6350" stA="50000" endA="300" endPos="8000" dist="50800" dir="5400000" sy="-100000" algn="bl" rotWithShape="0"/>
          </a:effectLst>
        </p:spPr>
        <p:style>
          <a:lnRef idx="2">
            <a:schemeClr val="accent5">
              <a:shade val="50000"/>
            </a:schemeClr>
          </a:lnRef>
          <a:fillRef idx="1">
            <a:schemeClr val="accent5"/>
          </a:fillRef>
          <a:effectRef idx="0">
            <a:schemeClr val="accent5"/>
          </a:effectRef>
          <a:fontRef idx="minor">
            <a:schemeClr val="lt1"/>
          </a:fontRef>
        </p:style>
        <p:txBody>
          <a:bodyPr wrap="none" anchor="ctr"/>
          <a:lstStyle/>
          <a:p>
            <a:endParaRPr lang="es-PE">
              <a:solidFill>
                <a:prstClr val="white"/>
              </a:solidFill>
            </a:endParaRPr>
          </a:p>
        </p:txBody>
      </p:sp>
      <p:sp>
        <p:nvSpPr>
          <p:cNvPr id="30" name="Oval 19"/>
          <p:cNvSpPr>
            <a:spLocks noChangeArrowheads="1"/>
          </p:cNvSpPr>
          <p:nvPr/>
        </p:nvSpPr>
        <p:spPr bwMode="auto">
          <a:xfrm rot="-2881814">
            <a:off x="4429125" y="2276476"/>
            <a:ext cx="287337" cy="144462"/>
          </a:xfrm>
          <a:prstGeom prst="ellipse">
            <a:avLst/>
          </a:prstGeom>
          <a:ln>
            <a:headEnd/>
            <a:tailEnd/>
          </a:ln>
          <a:effectLst>
            <a:reflection blurRad="6350" stA="50000" endA="300" endPos="8000" dist="50800" dir="5400000" sy="-100000" algn="bl" rotWithShape="0"/>
          </a:effectLst>
        </p:spPr>
        <p:style>
          <a:lnRef idx="2">
            <a:schemeClr val="accent5">
              <a:shade val="50000"/>
            </a:schemeClr>
          </a:lnRef>
          <a:fillRef idx="1">
            <a:schemeClr val="accent5"/>
          </a:fillRef>
          <a:effectRef idx="0">
            <a:schemeClr val="accent5"/>
          </a:effectRef>
          <a:fontRef idx="minor">
            <a:schemeClr val="lt1"/>
          </a:fontRef>
        </p:style>
        <p:txBody>
          <a:bodyPr wrap="none" anchor="ctr"/>
          <a:lstStyle/>
          <a:p>
            <a:endParaRPr lang="es-PE">
              <a:solidFill>
                <a:prstClr val="white"/>
              </a:solidFill>
            </a:endParaRPr>
          </a:p>
        </p:txBody>
      </p:sp>
      <p:grpSp>
        <p:nvGrpSpPr>
          <p:cNvPr id="31" name="Group 20"/>
          <p:cNvGrpSpPr>
            <a:grpSpLocks/>
          </p:cNvGrpSpPr>
          <p:nvPr/>
        </p:nvGrpSpPr>
        <p:grpSpPr bwMode="auto">
          <a:xfrm>
            <a:off x="2124075" y="1412875"/>
            <a:ext cx="2303463" cy="2089150"/>
            <a:chOff x="1338" y="890"/>
            <a:chExt cx="1451" cy="1316"/>
          </a:xfrm>
          <a:noFill/>
          <a:effectLst>
            <a:glow rad="101600">
              <a:schemeClr val="accent4">
                <a:satMod val="175000"/>
                <a:alpha val="40000"/>
              </a:schemeClr>
            </a:glow>
            <a:reflection blurRad="6350" stA="50000" endA="300" endPos="8000" dist="50800" dir="5400000" sy="-100000" algn="bl" rotWithShape="0"/>
          </a:effectLst>
          <a:scene3d>
            <a:camera prst="orthographicFront"/>
            <a:lightRig rig="threePt" dir="t">
              <a:rot lat="0" lon="0" rev="1200000"/>
            </a:lightRig>
          </a:scene3d>
        </p:grpSpPr>
        <p:pic>
          <p:nvPicPr>
            <p:cNvPr id="32" name="Picture 21"/>
            <p:cNvPicPr>
              <a:picLocks noChangeAspect="1" noChangeArrowheads="1"/>
            </p:cNvPicPr>
            <p:nvPr/>
          </p:nvPicPr>
          <p:blipFill>
            <a:blip r:embed="rId2" cstate="print"/>
            <a:srcRect/>
            <a:stretch>
              <a:fillRect/>
            </a:stretch>
          </p:blipFill>
          <p:spPr bwMode="auto">
            <a:xfrm>
              <a:off x="1338" y="890"/>
              <a:ext cx="623" cy="1316"/>
            </a:xfrm>
            <a:prstGeom prst="roundRect">
              <a:avLst>
                <a:gd name="adj" fmla="val 8594"/>
              </a:avLst>
            </a:prstGeom>
            <a:ln/>
          </p:spPr>
          <p:style>
            <a:lnRef idx="0">
              <a:schemeClr val="accent4"/>
            </a:lnRef>
            <a:fillRef idx="3">
              <a:schemeClr val="accent4"/>
            </a:fillRef>
            <a:effectRef idx="3">
              <a:schemeClr val="accent4"/>
            </a:effectRef>
            <a:fontRef idx="minor">
              <a:schemeClr val="lt1"/>
            </a:fontRef>
          </p:style>
        </p:pic>
        <p:sp>
          <p:nvSpPr>
            <p:cNvPr id="33" name="Line 22"/>
            <p:cNvSpPr>
              <a:spLocks noChangeShapeType="1"/>
            </p:cNvSpPr>
            <p:nvPr/>
          </p:nvSpPr>
          <p:spPr bwMode="auto">
            <a:xfrm flipH="1">
              <a:off x="1973" y="1480"/>
              <a:ext cx="816" cy="0"/>
            </a:xfrm>
            <a:prstGeom prst="line">
              <a:avLst/>
            </a:prstGeom>
            <a:ln>
              <a:headEnd/>
              <a:tailEnd type="triangle" w="med" len="med"/>
            </a:ln>
          </p:spPr>
          <p:style>
            <a:lnRef idx="1">
              <a:schemeClr val="accent3"/>
            </a:lnRef>
            <a:fillRef idx="3">
              <a:schemeClr val="accent3"/>
            </a:fillRef>
            <a:effectRef idx="2">
              <a:schemeClr val="accent3"/>
            </a:effectRef>
            <a:fontRef idx="minor">
              <a:schemeClr val="lt1"/>
            </a:fontRef>
          </p:style>
          <p:txBody>
            <a:bodyPr/>
            <a:lstStyle/>
            <a:p>
              <a:endParaRPr lang="es-PE">
                <a:solidFill>
                  <a:prstClr val="white"/>
                </a:solidFill>
              </a:endParaRPr>
            </a:p>
          </p:txBody>
        </p:sp>
      </p:grpSp>
    </p:spTree>
    <p:extLst>
      <p:ext uri="{BB962C8B-B14F-4D97-AF65-F5344CB8AC3E}">
        <p14:creationId xmlns="" xmlns:p14="http://schemas.microsoft.com/office/powerpoint/2010/main" val="2670171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linds(horizontal)">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nodeType="clickEffect">
                                  <p:stCondLst>
                                    <p:cond delay="0"/>
                                  </p:stCondLst>
                                  <p:childTnLst>
                                    <p:animEffect transition="out" filter="blinds(horizontal)">
                                      <p:cBhvr>
                                        <p:cTn id="31" dur="500"/>
                                        <p:tgtEl>
                                          <p:spTgt spid="3"/>
                                        </p:tgtEl>
                                      </p:cBhvr>
                                    </p:animEffect>
                                    <p:set>
                                      <p:cBhvr>
                                        <p:cTn id="32" dur="1" fill="hold">
                                          <p:stCondLst>
                                            <p:cond delay="499"/>
                                          </p:stCondLst>
                                        </p:cTn>
                                        <p:tgtEl>
                                          <p:spTgt spid="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3" presetClass="exit" presetSubtype="10" fill="hold" nodeType="clickEffect">
                                  <p:stCondLst>
                                    <p:cond delay="0"/>
                                  </p:stCondLst>
                                  <p:childTnLst>
                                    <p:animEffect transition="out" filter="blinds(horizontal)">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3" presetClass="exit" presetSubtype="10" fill="hold" nodeType="clickEffect">
                                  <p:stCondLst>
                                    <p:cond delay="0"/>
                                  </p:stCondLst>
                                  <p:childTnLst>
                                    <p:animEffect transition="out" filter="blinds(horizontal)">
                                      <p:cBhvr>
                                        <p:cTn id="41" dur="500"/>
                                        <p:tgtEl>
                                          <p:spTgt spid="9"/>
                                        </p:tgtEl>
                                      </p:cBhvr>
                                    </p:animEffect>
                                    <p:set>
                                      <p:cBhvr>
                                        <p:cTn id="42" dur="1" fill="hold">
                                          <p:stCondLst>
                                            <p:cond delay="499"/>
                                          </p:stCondLst>
                                        </p:cTn>
                                        <p:tgtEl>
                                          <p:spTgt spid="9"/>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3" presetClass="exit" presetSubtype="10" fill="hold" nodeType="clickEffect">
                                  <p:stCondLst>
                                    <p:cond delay="0"/>
                                  </p:stCondLst>
                                  <p:childTnLst>
                                    <p:animEffect transition="out" filter="blinds(horizontal)">
                                      <p:cBhvr>
                                        <p:cTn id="46" dur="500"/>
                                        <p:tgtEl>
                                          <p:spTgt spid="2"/>
                                        </p:tgtEl>
                                      </p:cBhvr>
                                    </p:animEffect>
                                    <p:set>
                                      <p:cBhvr>
                                        <p:cTn id="47" dur="1" fill="hold">
                                          <p:stCondLst>
                                            <p:cond delay="499"/>
                                          </p:stCondLst>
                                        </p:cTn>
                                        <p:tgtEl>
                                          <p:spTgt spid="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blinds(horizontal)">
                                      <p:cBhvr>
                                        <p:cTn id="52" dur="500"/>
                                        <p:tgtEl>
                                          <p:spTgt spid="30"/>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blinds(horizontal)">
                                      <p:cBhvr>
                                        <p:cTn id="57" dur="500"/>
                                        <p:tgtEl>
                                          <p:spTgt spid="31"/>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xit" presetSubtype="10" fill="hold" nodeType="clickEffect">
                                  <p:stCondLst>
                                    <p:cond delay="0"/>
                                  </p:stCondLst>
                                  <p:childTnLst>
                                    <p:animEffect transition="out" filter="blinds(horizontal)">
                                      <p:cBhvr>
                                        <p:cTn id="61" dur="500"/>
                                        <p:tgtEl>
                                          <p:spTgt spid="31"/>
                                        </p:tgtEl>
                                      </p:cBhvr>
                                    </p:animEffect>
                                    <p:set>
                                      <p:cBhvr>
                                        <p:cTn id="62" dur="1" fill="hold">
                                          <p:stCondLst>
                                            <p:cond delay="499"/>
                                          </p:stCondLst>
                                        </p:cTn>
                                        <p:tgtEl>
                                          <p:spTgt spid="31"/>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blinds(horizontal)">
                                      <p:cBhvr>
                                        <p:cTn id="67" dur="500"/>
                                        <p:tgtEl>
                                          <p:spTgt spid="19"/>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blinds(horizontal)">
                                      <p:cBhvr>
                                        <p:cTn id="72" dur="500"/>
                                        <p:tgtEl>
                                          <p:spTgt spid="26"/>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blinds(horizontal)">
                                      <p:cBhvr>
                                        <p:cTn id="77" dur="500"/>
                                        <p:tgtEl>
                                          <p:spTgt spid="14"/>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xit" presetSubtype="10" fill="hold" grpId="1" nodeType="clickEffect">
                                  <p:stCondLst>
                                    <p:cond delay="0"/>
                                  </p:stCondLst>
                                  <p:childTnLst>
                                    <p:animEffect transition="out" filter="blinds(horizontal)">
                                      <p:cBhvr>
                                        <p:cTn id="81" dur="500"/>
                                        <p:tgtEl>
                                          <p:spTgt spid="14"/>
                                        </p:tgtEl>
                                      </p:cBhvr>
                                    </p:animEffect>
                                    <p:set>
                                      <p:cBhvr>
                                        <p:cTn id="82" dur="1" fill="hold">
                                          <p:stCondLst>
                                            <p:cond delay="499"/>
                                          </p:stCondLst>
                                        </p:cTn>
                                        <p:tgtEl>
                                          <p:spTgt spid="14"/>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3" presetClass="exit" presetSubtype="10" fill="hold" nodeType="clickEffect">
                                  <p:stCondLst>
                                    <p:cond delay="0"/>
                                  </p:stCondLst>
                                  <p:childTnLst>
                                    <p:animEffect transition="out" filter="blinds(horizontal)">
                                      <p:cBhvr>
                                        <p:cTn id="86" dur="500"/>
                                        <p:tgtEl>
                                          <p:spTgt spid="26"/>
                                        </p:tgtEl>
                                      </p:cBhvr>
                                    </p:animEffect>
                                    <p:set>
                                      <p:cBhvr>
                                        <p:cTn id="87" dur="1" fill="hold">
                                          <p:stCondLst>
                                            <p:cond delay="499"/>
                                          </p:stCondLst>
                                        </p:cTn>
                                        <p:tgtEl>
                                          <p:spTgt spid="26"/>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17"/>
                                        </p:tgtEl>
                                        <p:attrNameLst>
                                          <p:attrName>style.visibility</p:attrName>
                                        </p:attrNameLst>
                                      </p:cBhvr>
                                      <p:to>
                                        <p:strVal val="visible"/>
                                      </p:to>
                                    </p:set>
                                    <p:animEffect transition="in" filter="blinds(horizontal)">
                                      <p:cBhvr>
                                        <p:cTn id="92" dur="500"/>
                                        <p:tgtEl>
                                          <p:spTgt spid="17"/>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blinds(horizontal)">
                                      <p:cBhvr>
                                        <p:cTn id="97" dur="500"/>
                                        <p:tgtEl>
                                          <p:spTgt spid="23"/>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15"/>
                                        </p:tgtEl>
                                        <p:attrNameLst>
                                          <p:attrName>style.visibility</p:attrName>
                                        </p:attrNameLst>
                                      </p:cBhvr>
                                      <p:to>
                                        <p:strVal val="visible"/>
                                      </p:to>
                                    </p:set>
                                    <p:animEffect transition="in" filter="blinds(horizontal)">
                                      <p:cBhvr>
                                        <p:cTn id="102" dur="500"/>
                                        <p:tgtEl>
                                          <p:spTgt spid="15"/>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xit" presetSubtype="10" fill="hold" grpId="1" nodeType="clickEffect">
                                  <p:stCondLst>
                                    <p:cond delay="0"/>
                                  </p:stCondLst>
                                  <p:childTnLst>
                                    <p:animEffect transition="out" filter="blinds(horizontal)">
                                      <p:cBhvr>
                                        <p:cTn id="106" dur="500"/>
                                        <p:tgtEl>
                                          <p:spTgt spid="15"/>
                                        </p:tgtEl>
                                      </p:cBhvr>
                                    </p:animEffect>
                                    <p:set>
                                      <p:cBhvr>
                                        <p:cTn id="107" dur="1" fill="hold">
                                          <p:stCondLst>
                                            <p:cond delay="499"/>
                                          </p:stCondLst>
                                        </p:cTn>
                                        <p:tgtEl>
                                          <p:spTgt spid="15"/>
                                        </p:tgtEl>
                                        <p:attrNameLst>
                                          <p:attrName>style.visibility</p:attrName>
                                        </p:attrNameLst>
                                      </p:cBhvr>
                                      <p:to>
                                        <p:strVal val="hidden"/>
                                      </p:to>
                                    </p:set>
                                  </p:childTnLst>
                                </p:cTn>
                              </p:par>
                            </p:childTnLst>
                          </p:cTn>
                        </p:par>
                      </p:childTnLst>
                    </p:cTn>
                  </p:par>
                  <p:par>
                    <p:cTn id="108" fill="hold">
                      <p:stCondLst>
                        <p:cond delay="indefinite"/>
                      </p:stCondLst>
                      <p:childTnLst>
                        <p:par>
                          <p:cTn id="109" fill="hold">
                            <p:stCondLst>
                              <p:cond delay="0"/>
                            </p:stCondLst>
                            <p:childTnLst>
                              <p:par>
                                <p:cTn id="110" presetID="3" presetClass="exit" presetSubtype="10" fill="hold" nodeType="clickEffect">
                                  <p:stCondLst>
                                    <p:cond delay="0"/>
                                  </p:stCondLst>
                                  <p:childTnLst>
                                    <p:animEffect transition="out" filter="blinds(horizontal)">
                                      <p:cBhvr>
                                        <p:cTn id="111" dur="500"/>
                                        <p:tgtEl>
                                          <p:spTgt spid="23"/>
                                        </p:tgtEl>
                                      </p:cBhvr>
                                    </p:animEffect>
                                    <p:set>
                                      <p:cBhvr>
                                        <p:cTn id="112" dur="1" fill="hold">
                                          <p:stCondLst>
                                            <p:cond delay="499"/>
                                          </p:stCondLst>
                                        </p:cTn>
                                        <p:tgtEl>
                                          <p:spTgt spid="23"/>
                                        </p:tgtEl>
                                        <p:attrNameLst>
                                          <p:attrName>style.visibility</p:attrName>
                                        </p:attrNameLst>
                                      </p:cBhvr>
                                      <p:to>
                                        <p:strVal val="hidden"/>
                                      </p:to>
                                    </p:se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grpId="0" nodeType="clickEffect">
                                  <p:stCondLst>
                                    <p:cond delay="0"/>
                                  </p:stCondLst>
                                  <p:childTnLst>
                                    <p:set>
                                      <p:cBhvr>
                                        <p:cTn id="116" dur="1" fill="hold">
                                          <p:stCondLst>
                                            <p:cond delay="0"/>
                                          </p:stCondLst>
                                        </p:cTn>
                                        <p:tgtEl>
                                          <p:spTgt spid="18"/>
                                        </p:tgtEl>
                                        <p:attrNameLst>
                                          <p:attrName>style.visibility</p:attrName>
                                        </p:attrNameLst>
                                      </p:cBhvr>
                                      <p:to>
                                        <p:strVal val="visible"/>
                                      </p:to>
                                    </p:set>
                                    <p:animEffect transition="in" filter="blinds(horizontal)">
                                      <p:cBhvr>
                                        <p:cTn id="117" dur="500"/>
                                        <p:tgtEl>
                                          <p:spTgt spid="18"/>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nodeType="clickEffect">
                                  <p:stCondLst>
                                    <p:cond delay="0"/>
                                  </p:stCondLst>
                                  <p:childTnLst>
                                    <p:set>
                                      <p:cBhvr>
                                        <p:cTn id="121" dur="1" fill="hold">
                                          <p:stCondLst>
                                            <p:cond delay="0"/>
                                          </p:stCondLst>
                                        </p:cTn>
                                        <p:tgtEl>
                                          <p:spTgt spid="20"/>
                                        </p:tgtEl>
                                        <p:attrNameLst>
                                          <p:attrName>style.visibility</p:attrName>
                                        </p:attrNameLst>
                                      </p:cBhvr>
                                      <p:to>
                                        <p:strVal val="visible"/>
                                      </p:to>
                                    </p:set>
                                    <p:animEffect transition="in" filter="blinds(horizontal)">
                                      <p:cBhvr>
                                        <p:cTn id="122" dur="500"/>
                                        <p:tgtEl>
                                          <p:spTgt spid="20"/>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grpId="0" nodeType="clickEffect">
                                  <p:stCondLst>
                                    <p:cond delay="0"/>
                                  </p:stCondLst>
                                  <p:childTnLst>
                                    <p:set>
                                      <p:cBhvr>
                                        <p:cTn id="126" dur="1" fill="hold">
                                          <p:stCondLst>
                                            <p:cond delay="0"/>
                                          </p:stCondLst>
                                        </p:cTn>
                                        <p:tgtEl>
                                          <p:spTgt spid="16"/>
                                        </p:tgtEl>
                                        <p:attrNameLst>
                                          <p:attrName>style.visibility</p:attrName>
                                        </p:attrNameLst>
                                      </p:cBhvr>
                                      <p:to>
                                        <p:strVal val="visible"/>
                                      </p:to>
                                    </p:set>
                                    <p:animEffect transition="in" filter="blinds(horizontal)">
                                      <p:cBhvr>
                                        <p:cTn id="127" dur="500"/>
                                        <p:tgtEl>
                                          <p:spTgt spid="16"/>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xit" presetSubtype="10" fill="hold" grpId="1" nodeType="clickEffect">
                                  <p:stCondLst>
                                    <p:cond delay="0"/>
                                  </p:stCondLst>
                                  <p:childTnLst>
                                    <p:animEffect transition="out" filter="blinds(horizontal)">
                                      <p:cBhvr>
                                        <p:cTn id="131" dur="500"/>
                                        <p:tgtEl>
                                          <p:spTgt spid="16"/>
                                        </p:tgtEl>
                                      </p:cBhvr>
                                    </p:animEffect>
                                    <p:set>
                                      <p:cBhvr>
                                        <p:cTn id="132" dur="1" fill="hold">
                                          <p:stCondLst>
                                            <p:cond delay="499"/>
                                          </p:stCondLst>
                                        </p:cTn>
                                        <p:tgtEl>
                                          <p:spTgt spid="16"/>
                                        </p:tgtEl>
                                        <p:attrNameLst>
                                          <p:attrName>style.visibility</p:attrName>
                                        </p:attrNameLst>
                                      </p:cBhvr>
                                      <p:to>
                                        <p:strVal val="hidden"/>
                                      </p:to>
                                    </p:set>
                                  </p:childTnLst>
                                </p:cTn>
                              </p:par>
                            </p:childTnLst>
                          </p:cTn>
                        </p:par>
                      </p:childTnLst>
                    </p:cTn>
                  </p:par>
                  <p:par>
                    <p:cTn id="133" fill="hold">
                      <p:stCondLst>
                        <p:cond delay="indefinite"/>
                      </p:stCondLst>
                      <p:childTnLst>
                        <p:par>
                          <p:cTn id="134" fill="hold">
                            <p:stCondLst>
                              <p:cond delay="0"/>
                            </p:stCondLst>
                            <p:childTnLst>
                              <p:par>
                                <p:cTn id="135" presetID="3" presetClass="exit" presetSubtype="10" fill="hold" nodeType="clickEffect">
                                  <p:stCondLst>
                                    <p:cond delay="0"/>
                                  </p:stCondLst>
                                  <p:childTnLst>
                                    <p:animEffect transition="out" filter="blinds(horizontal)">
                                      <p:cBhvr>
                                        <p:cTn id="136" dur="500"/>
                                        <p:tgtEl>
                                          <p:spTgt spid="20"/>
                                        </p:tgtEl>
                                      </p:cBhvr>
                                    </p:animEffect>
                                    <p:set>
                                      <p:cBhvr>
                                        <p:cTn id="137"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animBg="1"/>
      <p:bldP spid="15" grpId="1" animBg="1"/>
      <p:bldP spid="16" grpId="0" animBg="1"/>
      <p:bldP spid="16" grpId="1" animBg="1"/>
      <p:bldP spid="17" grpId="0" animBg="1"/>
      <p:bldP spid="18" grpId="0" animBg="1"/>
      <p:bldP spid="19" grpId="0" animBg="1"/>
      <p:bldP spid="29" grpId="0" animBg="1"/>
      <p:bldP spid="3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p:cNvPicPr>
            <a:picLocks noChangeAspect="1" noChangeArrowheads="1"/>
          </p:cNvPicPr>
          <p:nvPr/>
        </p:nvPicPr>
        <p:blipFill>
          <a:blip r:embed="rId2" cstate="print"/>
          <a:srcRect t="8485" r="70949" b="20031"/>
          <a:stretch>
            <a:fillRect/>
          </a:stretch>
        </p:blipFill>
        <p:spPr bwMode="auto">
          <a:xfrm>
            <a:off x="0" y="0"/>
            <a:ext cx="4355976" cy="4797152"/>
          </a:xfrm>
          <a:prstGeom prst="rect">
            <a:avLst/>
          </a:prstGeom>
          <a:noFill/>
          <a:ln w="9525">
            <a:noFill/>
            <a:miter lim="800000"/>
            <a:headEnd/>
            <a:tailEnd/>
          </a:ln>
        </p:spPr>
      </p:pic>
      <p:pic>
        <p:nvPicPr>
          <p:cNvPr id="59395" name="Picture 3"/>
          <p:cNvPicPr>
            <a:picLocks noChangeAspect="1" noChangeArrowheads="1"/>
          </p:cNvPicPr>
          <p:nvPr/>
        </p:nvPicPr>
        <p:blipFill>
          <a:blip r:embed="rId3" cstate="print"/>
          <a:srcRect t="24407" r="71030" b="42125"/>
          <a:stretch>
            <a:fillRect/>
          </a:stretch>
        </p:blipFill>
        <p:spPr bwMode="auto">
          <a:xfrm>
            <a:off x="0" y="4869160"/>
            <a:ext cx="4355976" cy="1988840"/>
          </a:xfrm>
          <a:prstGeom prst="rect">
            <a:avLst/>
          </a:prstGeom>
          <a:noFill/>
          <a:ln w="9525">
            <a:noFill/>
            <a:miter lim="800000"/>
            <a:headEnd/>
            <a:tailEnd/>
          </a:ln>
        </p:spPr>
      </p:pic>
      <p:pic>
        <p:nvPicPr>
          <p:cNvPr id="59396" name="Picture 4"/>
          <p:cNvPicPr>
            <a:picLocks noChangeAspect="1" noChangeArrowheads="1"/>
          </p:cNvPicPr>
          <p:nvPr/>
        </p:nvPicPr>
        <p:blipFill>
          <a:blip r:embed="rId4" cstate="print"/>
          <a:srcRect t="17516" r="70477" b="9641"/>
          <a:stretch>
            <a:fillRect/>
          </a:stretch>
        </p:blipFill>
        <p:spPr bwMode="auto">
          <a:xfrm>
            <a:off x="4355975" y="0"/>
            <a:ext cx="478802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txBox="1">
            <a:spLocks/>
          </p:cNvSpPr>
          <p:nvPr/>
        </p:nvSpPr>
        <p:spPr>
          <a:xfrm>
            <a:off x="611560" y="4653136"/>
            <a:ext cx="8229600" cy="1066800"/>
          </a:xfrm>
          <a:prstGeom prst="rect">
            <a:avLst/>
          </a:prstGeom>
        </p:spPr>
        <p:txBody>
          <a:bodyP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s-EC" sz="2400" b="0" i="0" u="none" strike="noStrike" kern="1200" cap="none" spc="0" normalizeH="0" baseline="0" noProof="0" dirty="0" smtClean="0">
                <a:ln>
                  <a:noFill/>
                </a:ln>
                <a:solidFill>
                  <a:schemeClr val="tx2"/>
                </a:solidFill>
                <a:effectLst/>
                <a:uLnTx/>
                <a:uFillTx/>
                <a:latin typeface="+mj-lt"/>
                <a:ea typeface="+mj-ea"/>
                <a:cs typeface="+mj-cs"/>
              </a:rPr>
              <a:t>FUNCIÓN DEL TRONCO ENCEFÁLICO EN EL </a:t>
            </a:r>
          </a:p>
          <a:p>
            <a:pPr marL="0" marR="0" lvl="0" indent="0" algn="r" defTabSz="914400" rtl="0" eaLnBrk="1" fontAlgn="auto" latinLnBrk="0" hangingPunct="1">
              <a:lnSpc>
                <a:spcPct val="100000"/>
              </a:lnSpc>
              <a:spcBef>
                <a:spcPct val="0"/>
              </a:spcBef>
              <a:spcAft>
                <a:spcPts val="0"/>
              </a:spcAft>
              <a:buClrTx/>
              <a:buSzTx/>
              <a:buFontTx/>
              <a:buNone/>
              <a:tabLst/>
              <a:defRPr/>
            </a:pPr>
            <a:r>
              <a:rPr kumimoji="0" lang="es-EC" sz="2400" b="0" i="0" u="none" strike="noStrike" kern="1200" cap="none" spc="0" normalizeH="0" baseline="0" noProof="0" dirty="0" smtClean="0">
                <a:ln>
                  <a:noFill/>
                </a:ln>
                <a:solidFill>
                  <a:schemeClr val="tx2"/>
                </a:solidFill>
                <a:effectLst/>
                <a:uLnTx/>
                <a:uFillTx/>
                <a:latin typeface="+mj-lt"/>
                <a:ea typeface="+mj-ea"/>
                <a:cs typeface="+mj-cs"/>
              </a:rPr>
              <a:t>CONTROL DE LA FUNCIÓN MOTORA</a:t>
            </a:r>
            <a:endParaRPr kumimoji="0" lang="es-EC" sz="2400" b="0" i="0" u="none" strike="noStrike" kern="1200" cap="none" spc="0" normalizeH="0" baseline="0" noProof="0" dirty="0">
              <a:ln>
                <a:noFill/>
              </a:ln>
              <a:solidFill>
                <a:schemeClr val="tx2"/>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51520" y="764704"/>
            <a:ext cx="8229600" cy="1066800"/>
          </a:xfrm>
        </p:spPr>
        <p:txBody>
          <a:bodyPr>
            <a:normAutofit/>
          </a:bodyPr>
          <a:lstStyle/>
          <a:p>
            <a:r>
              <a:rPr lang="es-EC" sz="1800" dirty="0" smtClean="0"/>
              <a:t>FUNCIÓN DEL TRONCO ENCEFALICO EN EL CONTROL DE LA FUNCIÓN MOTORA</a:t>
            </a:r>
            <a:endParaRPr lang="es-EC" sz="1800" dirty="0"/>
          </a:p>
        </p:txBody>
      </p:sp>
      <p:sp>
        <p:nvSpPr>
          <p:cNvPr id="3" name="2 Marcador de contenido"/>
          <p:cNvSpPr>
            <a:spLocks noGrp="1"/>
          </p:cNvSpPr>
          <p:nvPr>
            <p:ph idx="1"/>
          </p:nvPr>
        </p:nvSpPr>
        <p:spPr>
          <a:xfrm>
            <a:off x="1043608" y="2323652"/>
            <a:ext cx="3096345" cy="3508977"/>
          </a:xfrm>
        </p:spPr>
        <p:txBody>
          <a:bodyPr>
            <a:normAutofit/>
          </a:bodyPr>
          <a:lstStyle/>
          <a:p>
            <a:pPr marL="68580" indent="0">
              <a:buNone/>
            </a:pPr>
            <a:r>
              <a:rPr lang="es-EC" sz="1400" b="1" dirty="0" smtClean="0"/>
              <a:t>Control:</a:t>
            </a:r>
          </a:p>
          <a:p>
            <a:pPr marL="411480" indent="-342900">
              <a:buFont typeface="+mj-lt"/>
              <a:buAutoNum type="arabicPeriod"/>
            </a:pPr>
            <a:r>
              <a:rPr lang="es-EC" sz="1400" dirty="0" smtClean="0"/>
              <a:t>De la respiración</a:t>
            </a:r>
          </a:p>
          <a:p>
            <a:pPr marL="411480" indent="-342900">
              <a:buFont typeface="+mj-lt"/>
              <a:buAutoNum type="arabicPeriod"/>
            </a:pPr>
            <a:r>
              <a:rPr lang="es-EC" sz="1400" dirty="0" smtClean="0"/>
              <a:t>Aparato Cardiovascular</a:t>
            </a:r>
          </a:p>
          <a:p>
            <a:pPr marL="411480" indent="-342900">
              <a:buFont typeface="+mj-lt"/>
              <a:buAutoNum type="arabicPeriod"/>
            </a:pPr>
            <a:r>
              <a:rPr lang="es-EC" sz="1400" dirty="0" smtClean="0"/>
              <a:t>Parcial del funcionamiento digestivo</a:t>
            </a:r>
          </a:p>
          <a:p>
            <a:pPr marL="411480" indent="-342900">
              <a:buFont typeface="+mj-lt"/>
              <a:buAutoNum type="arabicPeriod"/>
            </a:pPr>
            <a:r>
              <a:rPr lang="es-EC" sz="1400" dirty="0" smtClean="0"/>
              <a:t>Movimientos estereotipados del cuerpo</a:t>
            </a:r>
          </a:p>
          <a:p>
            <a:pPr marL="411480" indent="-342900">
              <a:buFont typeface="+mj-lt"/>
              <a:buAutoNum type="arabicPeriod"/>
            </a:pPr>
            <a:r>
              <a:rPr lang="es-EC" sz="1400" dirty="0" smtClean="0"/>
              <a:t>Equilibrio</a:t>
            </a:r>
          </a:p>
          <a:p>
            <a:pPr marL="411480" indent="-342900">
              <a:buFont typeface="+mj-lt"/>
              <a:buAutoNum type="arabicPeriod"/>
            </a:pPr>
            <a:r>
              <a:rPr lang="es-EC" sz="1400" dirty="0" smtClean="0"/>
              <a:t>Movimientos oculares</a:t>
            </a:r>
            <a:endParaRPr lang="es-EC" sz="1400" dirty="0"/>
          </a:p>
        </p:txBody>
      </p:sp>
      <p:pic>
        <p:nvPicPr>
          <p:cNvPr id="1741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427984" y="1916832"/>
            <a:ext cx="3672408" cy="34007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40432480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17413" name="Object 5"/>
          <p:cNvGraphicFramePr>
            <a:graphicFrameLocks noChangeAspect="1"/>
          </p:cNvGraphicFramePr>
          <p:nvPr/>
        </p:nvGraphicFramePr>
        <p:xfrm>
          <a:off x="539552" y="4077072"/>
          <a:ext cx="2658616" cy="2581275"/>
        </p:xfrm>
        <a:graphic>
          <a:graphicData uri="http://schemas.openxmlformats.org/presentationml/2006/ole">
            <p:oleObj spid="_x0000_s9218" name="Bitmap Image" r:id="rId3" imgW="1743318" imgH="2048161" progId="PBrush">
              <p:embed/>
            </p:oleObj>
          </a:graphicData>
        </a:graphic>
      </p:graphicFrame>
      <p:sp>
        <p:nvSpPr>
          <p:cNvPr id="17410" name="Rectangle 2"/>
          <p:cNvSpPr>
            <a:spLocks noGrp="1" noChangeArrowheads="1"/>
          </p:cNvSpPr>
          <p:nvPr>
            <p:ph type="title"/>
          </p:nvPr>
        </p:nvSpPr>
        <p:spPr>
          <a:xfrm>
            <a:off x="0" y="620688"/>
            <a:ext cx="4139952" cy="762000"/>
          </a:xfrm>
        </p:spPr>
        <p:txBody>
          <a:bodyPr>
            <a:normAutofit/>
          </a:bodyPr>
          <a:lstStyle/>
          <a:p>
            <a:r>
              <a:rPr lang="es-MX" sz="2400" b="1" dirty="0" smtClean="0">
                <a:latin typeface="Times New Roman" pitchFamily="18" charset="0"/>
                <a:cs typeface="Times New Roman" pitchFamily="18" charset="0"/>
              </a:rPr>
              <a:t>Tronco Encefálico</a:t>
            </a:r>
            <a:endParaRPr lang="es-ES" sz="2400" b="1" dirty="0">
              <a:latin typeface="Times New Roman" pitchFamily="18" charset="0"/>
              <a:cs typeface="Times New Roman" pitchFamily="18" charset="0"/>
            </a:endParaRPr>
          </a:p>
        </p:txBody>
      </p:sp>
      <p:sp>
        <p:nvSpPr>
          <p:cNvPr id="17411" name="Rectangle 3"/>
          <p:cNvSpPr>
            <a:spLocks noGrp="1" noChangeArrowheads="1"/>
          </p:cNvSpPr>
          <p:nvPr>
            <p:ph type="body" sz="half" idx="1"/>
          </p:nvPr>
        </p:nvSpPr>
        <p:spPr>
          <a:xfrm>
            <a:off x="328613" y="1941513"/>
            <a:ext cx="4024312" cy="4114800"/>
          </a:xfrm>
        </p:spPr>
        <p:txBody>
          <a:bodyPr>
            <a:normAutofit/>
          </a:bodyPr>
          <a:lstStyle/>
          <a:p>
            <a:pPr marL="609600" indent="-609600">
              <a:buFont typeface="Wingdings" pitchFamily="2" charset="2"/>
              <a:buNone/>
            </a:pPr>
            <a:r>
              <a:rPr lang="es-MX" sz="1800" dirty="0" smtClean="0">
                <a:latin typeface="Times New Roman" pitchFamily="18" charset="0"/>
                <a:cs typeface="Times New Roman" pitchFamily="18" charset="0"/>
              </a:rPr>
              <a:t>Control de la postura y equilibrio:</a:t>
            </a:r>
          </a:p>
          <a:p>
            <a:pPr marL="609600" indent="-609600">
              <a:buFont typeface="Wingdings" pitchFamily="2" charset="2"/>
              <a:buChar char="ü"/>
            </a:pPr>
            <a:r>
              <a:rPr lang="es-MX" sz="1800" dirty="0" smtClean="0">
                <a:latin typeface="Times New Roman" pitchFamily="18" charset="0"/>
                <a:cs typeface="Times New Roman" pitchFamily="18" charset="0"/>
              </a:rPr>
              <a:t>Núcleos Reticulares:</a:t>
            </a:r>
          </a:p>
          <a:p>
            <a:pPr marL="609600" indent="-609600">
              <a:buFont typeface="+mj-lt"/>
              <a:buAutoNum type="arabicPeriod"/>
            </a:pPr>
            <a:r>
              <a:rPr lang="es-MX" sz="1400" i="1" dirty="0" smtClean="0">
                <a:latin typeface="Times New Roman" pitchFamily="18" charset="0"/>
                <a:cs typeface="Times New Roman" pitchFamily="18" charset="0"/>
              </a:rPr>
              <a:t>Núcleos </a:t>
            </a:r>
            <a:r>
              <a:rPr lang="es-MX" sz="1400" i="1" dirty="0" err="1" smtClean="0">
                <a:latin typeface="Times New Roman" pitchFamily="18" charset="0"/>
                <a:cs typeface="Times New Roman" pitchFamily="18" charset="0"/>
              </a:rPr>
              <a:t>Pontinos</a:t>
            </a:r>
            <a:endParaRPr lang="es-MX" sz="1400" i="1" dirty="0" smtClean="0">
              <a:latin typeface="Times New Roman" pitchFamily="18" charset="0"/>
              <a:cs typeface="Times New Roman" pitchFamily="18" charset="0"/>
            </a:endParaRPr>
          </a:p>
          <a:p>
            <a:pPr marL="609600" indent="-609600">
              <a:buFont typeface="+mj-lt"/>
              <a:buAutoNum type="arabicPeriod"/>
            </a:pPr>
            <a:r>
              <a:rPr lang="es-MX" sz="1400" i="1" dirty="0" smtClean="0">
                <a:latin typeface="Times New Roman" pitchFamily="18" charset="0"/>
                <a:cs typeface="Times New Roman" pitchFamily="18" charset="0"/>
              </a:rPr>
              <a:t>Núcleos Bulbares</a:t>
            </a:r>
          </a:p>
          <a:p>
            <a:pPr marL="609600" indent="-609600">
              <a:buFont typeface="Wingdings" pitchFamily="2" charset="2"/>
              <a:buChar char="ü"/>
            </a:pPr>
            <a:r>
              <a:rPr lang="es-MX" sz="1800" dirty="0" smtClean="0">
                <a:latin typeface="Times New Roman" pitchFamily="18" charset="0"/>
                <a:cs typeface="Times New Roman" pitchFamily="18" charset="0"/>
              </a:rPr>
              <a:t>Núcleos </a:t>
            </a:r>
            <a:r>
              <a:rPr lang="es-MX" sz="1800" dirty="0" err="1" smtClean="0">
                <a:latin typeface="Times New Roman" pitchFamily="18" charset="0"/>
                <a:cs typeface="Times New Roman" pitchFamily="18" charset="0"/>
              </a:rPr>
              <a:t>Vestibulares</a:t>
            </a:r>
            <a:endParaRPr lang="es-MX" sz="1800" dirty="0" smtClean="0">
              <a:latin typeface="Times New Roman" pitchFamily="18" charset="0"/>
              <a:cs typeface="Times New Roman" pitchFamily="18" charset="0"/>
            </a:endParaRPr>
          </a:p>
          <a:p>
            <a:pPr marL="609600" indent="-609600">
              <a:buFont typeface="Wingdings" pitchFamily="2" charset="2"/>
              <a:buChar char="ü"/>
            </a:pPr>
            <a:r>
              <a:rPr lang="es-MX" sz="1800" dirty="0" smtClean="0">
                <a:latin typeface="Times New Roman" pitchFamily="18" charset="0"/>
                <a:cs typeface="Times New Roman" pitchFamily="18" charset="0"/>
              </a:rPr>
              <a:t>Aparato </a:t>
            </a:r>
            <a:r>
              <a:rPr lang="es-MX" sz="1800" dirty="0" err="1" smtClean="0">
                <a:latin typeface="Times New Roman" pitchFamily="18" charset="0"/>
                <a:cs typeface="Times New Roman" pitchFamily="18" charset="0"/>
              </a:rPr>
              <a:t>Vestibular</a:t>
            </a:r>
            <a:r>
              <a:rPr lang="es-MX" sz="1800" dirty="0" smtClean="0">
                <a:latin typeface="Times New Roman" pitchFamily="18" charset="0"/>
                <a:cs typeface="Times New Roman" pitchFamily="18" charset="0"/>
              </a:rPr>
              <a:t>                                         </a:t>
            </a:r>
            <a:endParaRPr lang="es-MX" sz="1800" dirty="0">
              <a:latin typeface="Times New Roman" pitchFamily="18" charset="0"/>
              <a:cs typeface="Times New Roman" pitchFamily="18" charset="0"/>
            </a:endParaRPr>
          </a:p>
          <a:p>
            <a:pPr marL="609600" indent="-609600">
              <a:buFont typeface="Wingdings" pitchFamily="2" charset="2"/>
              <a:buNone/>
            </a:pPr>
            <a:endParaRPr lang="es-MX" sz="1800" dirty="0">
              <a:effectLst>
                <a:outerShdw blurRad="38100" dist="38100" dir="2700000" algn="tl">
                  <a:srgbClr val="FFFFFF"/>
                </a:outerShdw>
              </a:effectLst>
              <a:latin typeface="Times New Roman" pitchFamily="18" charset="0"/>
              <a:cs typeface="Times New Roman" pitchFamily="18" charset="0"/>
            </a:endParaRPr>
          </a:p>
          <a:p>
            <a:pPr marL="609600" indent="-609600">
              <a:buFont typeface="Wingdings" pitchFamily="2" charset="2"/>
              <a:buNone/>
            </a:pPr>
            <a:endParaRPr lang="es-ES" sz="1800" dirty="0">
              <a:effectLst>
                <a:outerShdw blurRad="38100" dist="38100" dir="2700000" algn="tl">
                  <a:srgbClr val="FFFFFF"/>
                </a:outerShdw>
              </a:effectLst>
              <a:latin typeface="Times New Roman" pitchFamily="18" charset="0"/>
              <a:cs typeface="Times New Roman" pitchFamily="18" charset="0"/>
            </a:endParaRPr>
          </a:p>
        </p:txBody>
      </p:sp>
      <p:pic>
        <p:nvPicPr>
          <p:cNvPr id="51204" name="Picture 4" descr="http://www.med.ufro.cl/Recursos/neuroanatomia/archivos/5_tronco_externo_archivos/image5111.jpg"/>
          <p:cNvPicPr>
            <a:picLocks noGrp="1" noChangeAspect="1" noChangeArrowheads="1"/>
          </p:cNvPicPr>
          <p:nvPr>
            <p:ph type="clipArt" sz="half" idx="2"/>
          </p:nvPr>
        </p:nvPicPr>
        <p:blipFill>
          <a:blip r:embed="rId4" cstate="print"/>
          <a:srcRect/>
          <a:stretch>
            <a:fillRect/>
          </a:stretch>
        </p:blipFill>
        <p:spPr bwMode="auto">
          <a:xfrm>
            <a:off x="3707904" y="404664"/>
            <a:ext cx="5436096" cy="6048672"/>
          </a:xfrm>
          <a:prstGeom prst="rect">
            <a:avLst/>
          </a:prstGeom>
          <a:ln>
            <a:noFill/>
          </a:ln>
          <a:effectLst>
            <a:softEdge rad="112500"/>
          </a:effectLst>
        </p:spPr>
      </p:pic>
      <p:sp>
        <p:nvSpPr>
          <p:cNvPr id="11" name="10 Marcador de pie de página"/>
          <p:cNvSpPr>
            <a:spLocks noGrp="1"/>
          </p:cNvSpPr>
          <p:nvPr>
            <p:ph type="ftr" sz="quarter" idx="11"/>
          </p:nvPr>
        </p:nvSpPr>
        <p:spPr/>
        <p:txBody>
          <a:bodyPr/>
          <a:lstStyle/>
          <a:p>
            <a:r>
              <a:rPr lang="es-ES" smtClean="0"/>
              <a:t>-Funciones motoras de la médula espinal-</a:t>
            </a:r>
            <a:endParaRPr lang="en-US"/>
          </a:p>
        </p:txBody>
      </p:sp>
      <p:sp>
        <p:nvSpPr>
          <p:cNvPr id="17414" name="Line 6"/>
          <p:cNvSpPr>
            <a:spLocks noChangeShapeType="1"/>
          </p:cNvSpPr>
          <p:nvPr/>
        </p:nvSpPr>
        <p:spPr bwMode="auto">
          <a:xfrm>
            <a:off x="1293168" y="5524872"/>
            <a:ext cx="2057400" cy="0"/>
          </a:xfrm>
          <a:prstGeom prst="line">
            <a:avLst/>
          </a:prstGeom>
          <a:noFill/>
          <a:ln w="57150">
            <a:solidFill>
              <a:srgbClr val="CC0000"/>
            </a:solidFill>
            <a:round/>
            <a:headEnd/>
            <a:tailEnd/>
          </a:ln>
          <a:effectLst/>
        </p:spPr>
        <p:txBody>
          <a:bodyPr wrap="none"/>
          <a:lstStyle/>
          <a:p>
            <a:endParaRPr lang="es-ES"/>
          </a:p>
        </p:txBody>
      </p:sp>
      <p:sp>
        <p:nvSpPr>
          <p:cNvPr id="17415" name="Line 7"/>
          <p:cNvSpPr>
            <a:spLocks noChangeShapeType="1"/>
          </p:cNvSpPr>
          <p:nvPr/>
        </p:nvSpPr>
        <p:spPr bwMode="auto">
          <a:xfrm>
            <a:off x="1216968" y="5905872"/>
            <a:ext cx="2057400" cy="0"/>
          </a:xfrm>
          <a:prstGeom prst="line">
            <a:avLst/>
          </a:prstGeom>
          <a:noFill/>
          <a:ln w="57150">
            <a:solidFill>
              <a:srgbClr val="996600"/>
            </a:solidFill>
            <a:round/>
            <a:headEnd/>
            <a:tailEnd/>
          </a:ln>
          <a:effectLst/>
        </p:spPr>
        <p:txBody>
          <a:bodyPr wrap="none"/>
          <a:lstStyle/>
          <a:p>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additive="base">
                                        <p:cTn id="7" dur="500" fill="hold"/>
                                        <p:tgtEl>
                                          <p:spTgt spid="17410"/>
                                        </p:tgtEl>
                                        <p:attrNameLst>
                                          <p:attrName>ppt_x</p:attrName>
                                        </p:attrNameLst>
                                      </p:cBhvr>
                                      <p:tavLst>
                                        <p:tav tm="0">
                                          <p:val>
                                            <p:strVal val="0-#ppt_w/2"/>
                                          </p:val>
                                        </p:tav>
                                        <p:tav tm="100000">
                                          <p:val>
                                            <p:strVal val="#ppt_x"/>
                                          </p:val>
                                        </p:tav>
                                      </p:tavLst>
                                    </p:anim>
                                    <p:anim calcmode="lin" valueType="num">
                                      <p:cBhvr additive="base">
                                        <p:cTn id="8" dur="500" fill="hold"/>
                                        <p:tgtEl>
                                          <p:spTgt spid="174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7411">
                                            <p:txEl>
                                              <p:pRg st="0" end="0"/>
                                            </p:txEl>
                                          </p:spTgt>
                                        </p:tgtEl>
                                        <p:attrNameLst>
                                          <p:attrName>style.visibility</p:attrName>
                                        </p:attrNameLst>
                                      </p:cBhvr>
                                      <p:to>
                                        <p:strVal val="visible"/>
                                      </p:to>
                                    </p:set>
                                    <p:anim calcmode="lin" valueType="num">
                                      <p:cBhvr additive="base">
                                        <p:cTn id="13" dur="500" fill="hold"/>
                                        <p:tgtEl>
                                          <p:spTgt spid="17411">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741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7411">
                                            <p:txEl>
                                              <p:pRg st="1" end="1"/>
                                            </p:txEl>
                                          </p:spTgt>
                                        </p:tgtEl>
                                        <p:attrNameLst>
                                          <p:attrName>style.visibility</p:attrName>
                                        </p:attrNameLst>
                                      </p:cBhvr>
                                      <p:to>
                                        <p:strVal val="visible"/>
                                      </p:to>
                                    </p:set>
                                    <p:anim calcmode="lin" valueType="num">
                                      <p:cBhvr additive="base">
                                        <p:cTn id="19" dur="500" fill="hold"/>
                                        <p:tgtEl>
                                          <p:spTgt spid="17411">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741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7411">
                                            <p:txEl>
                                              <p:pRg st="2" end="2"/>
                                            </p:txEl>
                                          </p:spTgt>
                                        </p:tgtEl>
                                        <p:attrNameLst>
                                          <p:attrName>style.visibility</p:attrName>
                                        </p:attrNameLst>
                                      </p:cBhvr>
                                      <p:to>
                                        <p:strVal val="visible"/>
                                      </p:to>
                                    </p:set>
                                    <p:anim calcmode="lin" valueType="num">
                                      <p:cBhvr additive="base">
                                        <p:cTn id="25" dur="500" fill="hold"/>
                                        <p:tgtEl>
                                          <p:spTgt spid="17411">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741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7411">
                                            <p:txEl>
                                              <p:pRg st="3" end="3"/>
                                            </p:txEl>
                                          </p:spTgt>
                                        </p:tgtEl>
                                        <p:attrNameLst>
                                          <p:attrName>style.visibility</p:attrName>
                                        </p:attrNameLst>
                                      </p:cBhvr>
                                      <p:to>
                                        <p:strVal val="visible"/>
                                      </p:to>
                                    </p:set>
                                    <p:anim calcmode="lin" valueType="num">
                                      <p:cBhvr additive="base">
                                        <p:cTn id="31" dur="500" fill="hold"/>
                                        <p:tgtEl>
                                          <p:spTgt spid="17411">
                                            <p:txEl>
                                              <p:p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741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7411">
                                            <p:txEl>
                                              <p:pRg st="4" end="4"/>
                                            </p:txEl>
                                          </p:spTgt>
                                        </p:tgtEl>
                                        <p:attrNameLst>
                                          <p:attrName>style.visibility</p:attrName>
                                        </p:attrNameLst>
                                      </p:cBhvr>
                                      <p:to>
                                        <p:strVal val="visible"/>
                                      </p:to>
                                    </p:set>
                                    <p:anim calcmode="lin" valueType="num">
                                      <p:cBhvr additive="base">
                                        <p:cTn id="37" dur="500" fill="hold"/>
                                        <p:tgtEl>
                                          <p:spTgt spid="17411">
                                            <p:txEl>
                                              <p:pRg st="4" end="4"/>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7411">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7411">
                                            <p:txEl>
                                              <p:pRg st="5" end="5"/>
                                            </p:txEl>
                                          </p:spTgt>
                                        </p:tgtEl>
                                        <p:attrNameLst>
                                          <p:attrName>style.visibility</p:attrName>
                                        </p:attrNameLst>
                                      </p:cBhvr>
                                      <p:to>
                                        <p:strVal val="visible"/>
                                      </p:to>
                                    </p:set>
                                    <p:anim calcmode="lin" valueType="num">
                                      <p:cBhvr additive="base">
                                        <p:cTn id="43" dur="500" fill="hold"/>
                                        <p:tgtEl>
                                          <p:spTgt spid="17411">
                                            <p:txEl>
                                              <p:pRg st="5" end="5"/>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7411">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17413">
                                            <p:subSp spid="_x0000_s9218"/>
                                          </p:spTgt>
                                        </p:tgtEl>
                                        <p:attrNameLst>
                                          <p:attrName>style.visibility</p:attrName>
                                        </p:attrNameLst>
                                      </p:cBhvr>
                                      <p:to>
                                        <p:strVal val="visible"/>
                                      </p:to>
                                    </p:set>
                                    <p:anim calcmode="lin" valueType="num">
                                      <p:cBhvr additive="base">
                                        <p:cTn id="49" dur="500" fill="hold"/>
                                        <p:tgtEl>
                                          <p:spTgt spid="17413">
                                            <p:subSp spid="_x0000_s9218"/>
                                          </p:spTgt>
                                        </p:tgtEl>
                                        <p:attrNameLst>
                                          <p:attrName>ppt_x</p:attrName>
                                        </p:attrNameLst>
                                      </p:cBhvr>
                                      <p:tavLst>
                                        <p:tav tm="0">
                                          <p:val>
                                            <p:strVal val="0-#ppt_w/2"/>
                                          </p:val>
                                        </p:tav>
                                        <p:tav tm="100000">
                                          <p:val>
                                            <p:strVal val="#ppt_x"/>
                                          </p:val>
                                        </p:tav>
                                      </p:tavLst>
                                    </p:anim>
                                    <p:anim calcmode="lin" valueType="num">
                                      <p:cBhvr additive="base">
                                        <p:cTn id="50" dur="500" fill="hold"/>
                                        <p:tgtEl>
                                          <p:spTgt spid="17413">
                                            <p:subSp spid="_x0000_s9218"/>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P spid="17411" grpId="0" build="p"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692696"/>
            <a:ext cx="4959152" cy="762000"/>
          </a:xfrm>
        </p:spPr>
        <p:txBody>
          <a:bodyPr>
            <a:normAutofit/>
          </a:bodyPr>
          <a:lstStyle/>
          <a:p>
            <a:r>
              <a:rPr lang="es-GT" sz="3200" dirty="0" smtClean="0">
                <a:latin typeface="Times New Roman" pitchFamily="18" charset="0"/>
                <a:cs typeface="Times New Roman" pitchFamily="18" charset="0"/>
              </a:rPr>
              <a:t>Tronco Encefálico</a:t>
            </a:r>
            <a:endParaRPr lang="es-ES" sz="3200" dirty="0">
              <a:latin typeface="Times New Roman" pitchFamily="18" charset="0"/>
              <a:cs typeface="Times New Roman" pitchFamily="18" charset="0"/>
            </a:endParaRPr>
          </a:p>
        </p:txBody>
      </p:sp>
      <p:sp>
        <p:nvSpPr>
          <p:cNvPr id="3" name="2 Marcador de texto"/>
          <p:cNvSpPr>
            <a:spLocks noGrp="1"/>
          </p:cNvSpPr>
          <p:nvPr>
            <p:ph type="body" sz="half" idx="1"/>
          </p:nvPr>
        </p:nvSpPr>
        <p:spPr/>
        <p:txBody>
          <a:bodyPr>
            <a:normAutofit lnSpcReduction="10000"/>
          </a:bodyPr>
          <a:lstStyle/>
          <a:p>
            <a:r>
              <a:rPr lang="es-GT" sz="2000" b="1" u="sng" dirty="0" smtClean="0">
                <a:latin typeface="Times New Roman" pitchFamily="18" charset="0"/>
                <a:cs typeface="Times New Roman" pitchFamily="18" charset="0"/>
              </a:rPr>
              <a:t>Núcleos </a:t>
            </a:r>
            <a:r>
              <a:rPr lang="es-GT" sz="2000" b="1" u="sng" dirty="0" err="1" smtClean="0">
                <a:latin typeface="Times New Roman" pitchFamily="18" charset="0"/>
                <a:cs typeface="Times New Roman" pitchFamily="18" charset="0"/>
              </a:rPr>
              <a:t>Pontinos</a:t>
            </a:r>
            <a:endParaRPr lang="es-GT" sz="2000" b="1" u="sng" dirty="0" smtClean="0">
              <a:latin typeface="Times New Roman" pitchFamily="18" charset="0"/>
              <a:cs typeface="Times New Roman" pitchFamily="18" charset="0"/>
            </a:endParaRPr>
          </a:p>
          <a:p>
            <a:pPr>
              <a:buNone/>
            </a:pPr>
            <a:r>
              <a:rPr lang="es-GT" sz="2000" dirty="0" smtClean="0">
                <a:latin typeface="Times New Roman" pitchFamily="18" charset="0"/>
                <a:cs typeface="Times New Roman" pitchFamily="18" charset="0"/>
              </a:rPr>
              <a:t>Excitan los músculos </a:t>
            </a:r>
            <a:r>
              <a:rPr lang="es-GT" sz="2000" dirty="0" err="1" smtClean="0">
                <a:latin typeface="Times New Roman" pitchFamily="18" charset="0"/>
                <a:cs typeface="Times New Roman" pitchFamily="18" charset="0"/>
              </a:rPr>
              <a:t>antigravitatorios</a:t>
            </a:r>
            <a:r>
              <a:rPr lang="es-GT" sz="2000" dirty="0" smtClean="0">
                <a:latin typeface="Times New Roman" pitchFamily="18" charset="0"/>
                <a:cs typeface="Times New Roman" pitchFamily="18" charset="0"/>
              </a:rPr>
              <a:t>(paravertebrales y extensores de los miembros) vía el haz retículo espinal medial.</a:t>
            </a:r>
          </a:p>
          <a:p>
            <a:pPr>
              <a:buNone/>
            </a:pPr>
            <a:r>
              <a:rPr lang="es-GT" sz="2000" dirty="0" smtClean="0">
                <a:latin typeface="Times New Roman" pitchFamily="18" charset="0"/>
                <a:cs typeface="Times New Roman" pitchFamily="18" charset="0"/>
              </a:rPr>
              <a:t>-Reciben señales excitadoras (aferencias) del cerebelo y núcleos </a:t>
            </a:r>
            <a:r>
              <a:rPr lang="es-GT" sz="2000" dirty="0" err="1" smtClean="0">
                <a:latin typeface="Times New Roman" pitchFamily="18" charset="0"/>
                <a:cs typeface="Times New Roman" pitchFamily="18" charset="0"/>
              </a:rPr>
              <a:t>vestibulares</a:t>
            </a:r>
            <a:endParaRPr lang="es-GT" sz="2000" dirty="0" smtClean="0">
              <a:latin typeface="Times New Roman" pitchFamily="18" charset="0"/>
              <a:cs typeface="Times New Roman" pitchFamily="18" charset="0"/>
            </a:endParaRPr>
          </a:p>
          <a:p>
            <a:pPr>
              <a:buNone/>
            </a:pPr>
            <a:endParaRPr lang="es-GT" sz="2000" dirty="0" smtClean="0">
              <a:latin typeface="Times New Roman" pitchFamily="18" charset="0"/>
              <a:cs typeface="Times New Roman" pitchFamily="18" charset="0"/>
            </a:endParaRPr>
          </a:p>
          <a:p>
            <a:r>
              <a:rPr lang="es-GT" sz="2000" b="1" u="sng" dirty="0" smtClean="0">
                <a:latin typeface="Times New Roman" pitchFamily="18" charset="0"/>
                <a:cs typeface="Times New Roman" pitchFamily="18" charset="0"/>
              </a:rPr>
              <a:t>Núcleos Bulbares</a:t>
            </a:r>
          </a:p>
          <a:p>
            <a:pPr>
              <a:buNone/>
            </a:pPr>
            <a:r>
              <a:rPr lang="es-GT" sz="2000" dirty="0" smtClean="0">
                <a:latin typeface="Times New Roman" pitchFamily="18" charset="0"/>
                <a:cs typeface="Times New Roman" pitchFamily="18" charset="0"/>
              </a:rPr>
              <a:t>Inhiben a los </a:t>
            </a:r>
            <a:r>
              <a:rPr lang="es-GT" sz="2000" dirty="0" err="1" smtClean="0">
                <a:latin typeface="Times New Roman" pitchFamily="18" charset="0"/>
                <a:cs typeface="Times New Roman" pitchFamily="18" charset="0"/>
              </a:rPr>
              <a:t>Pontinos</a:t>
            </a:r>
            <a:endParaRPr lang="es-GT" sz="2000" dirty="0" smtClean="0">
              <a:latin typeface="Times New Roman" pitchFamily="18" charset="0"/>
              <a:cs typeface="Times New Roman" pitchFamily="18" charset="0"/>
            </a:endParaRPr>
          </a:p>
          <a:p>
            <a:pPr>
              <a:buNone/>
            </a:pPr>
            <a:r>
              <a:rPr lang="es-GT" sz="2000" dirty="0" smtClean="0">
                <a:latin typeface="Times New Roman" pitchFamily="18" charset="0"/>
                <a:cs typeface="Times New Roman" pitchFamily="18" charset="0"/>
              </a:rPr>
              <a:t>-Relajan a los músculos del cuerpo vía el haz retículo espinal lateral</a:t>
            </a:r>
            <a:endParaRPr lang="es-ES" sz="2000" dirty="0">
              <a:latin typeface="Times New Roman" pitchFamily="18" charset="0"/>
              <a:cs typeface="Times New Roman" pitchFamily="18" charset="0"/>
            </a:endParaRPr>
          </a:p>
        </p:txBody>
      </p:sp>
      <p:sp>
        <p:nvSpPr>
          <p:cNvPr id="6" name="5 Marcador de pie de página"/>
          <p:cNvSpPr>
            <a:spLocks noGrp="1"/>
          </p:cNvSpPr>
          <p:nvPr>
            <p:ph type="ftr" sz="quarter" idx="11"/>
          </p:nvPr>
        </p:nvSpPr>
        <p:spPr/>
        <p:txBody>
          <a:bodyPr/>
          <a:lstStyle/>
          <a:p>
            <a:r>
              <a:rPr lang="es-ES" smtClean="0"/>
              <a:t>-Funciones motoras de la médula espinal-</a:t>
            </a:r>
            <a:endParaRPr lang="en-US"/>
          </a:p>
        </p:txBody>
      </p:sp>
      <p:pic>
        <p:nvPicPr>
          <p:cNvPr id="66562" name="Picture 2" descr="http://www.energiacraneosacral.com/Tao_energia/imagenes/masaje_espalda_nombres.jpg"/>
          <p:cNvPicPr>
            <a:picLocks noChangeAspect="1" noChangeArrowheads="1"/>
          </p:cNvPicPr>
          <p:nvPr/>
        </p:nvPicPr>
        <p:blipFill>
          <a:blip r:embed="rId2" cstate="print"/>
          <a:srcRect/>
          <a:stretch>
            <a:fillRect/>
          </a:stretch>
        </p:blipFill>
        <p:spPr bwMode="auto">
          <a:xfrm>
            <a:off x="4788024" y="980728"/>
            <a:ext cx="3981996" cy="52734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GT" dirty="0" smtClean="0"/>
              <a:t>Rigidez de descerebración</a:t>
            </a:r>
            <a:endParaRPr lang="es-ES" dirty="0"/>
          </a:p>
        </p:txBody>
      </p:sp>
      <p:sp>
        <p:nvSpPr>
          <p:cNvPr id="3" name="2 Marcador de texto"/>
          <p:cNvSpPr>
            <a:spLocks noGrp="1"/>
          </p:cNvSpPr>
          <p:nvPr>
            <p:ph type="body" sz="half" idx="1"/>
          </p:nvPr>
        </p:nvSpPr>
        <p:spPr/>
        <p:txBody>
          <a:bodyPr>
            <a:normAutofit fontScale="85000" lnSpcReduction="20000"/>
          </a:bodyPr>
          <a:lstStyle/>
          <a:p>
            <a:r>
              <a:rPr lang="es-GT" sz="2000" b="1" i="1" dirty="0" smtClean="0"/>
              <a:t>Sección a nivel del mesencéfalo</a:t>
            </a:r>
          </a:p>
          <a:p>
            <a:pPr>
              <a:buNone/>
            </a:pPr>
            <a:endParaRPr lang="es-GT" sz="2000" b="1" i="1" dirty="0" smtClean="0"/>
          </a:p>
          <a:p>
            <a:pPr>
              <a:buNone/>
            </a:pPr>
            <a:r>
              <a:rPr lang="es-GT" sz="2000" i="1" dirty="0" smtClean="0"/>
              <a:t>-Núcleos Reticulares y </a:t>
            </a:r>
            <a:r>
              <a:rPr lang="es-GT" sz="2000" i="1" dirty="0" err="1" smtClean="0"/>
              <a:t>Vestibulares</a:t>
            </a:r>
            <a:r>
              <a:rPr lang="es-GT" sz="2000" i="1" dirty="0" smtClean="0"/>
              <a:t> están intactos</a:t>
            </a:r>
          </a:p>
          <a:p>
            <a:pPr>
              <a:buNone/>
            </a:pPr>
            <a:r>
              <a:rPr lang="es-GT" sz="2000" i="1" dirty="0" smtClean="0"/>
              <a:t>-Se pierde el control sobre los núcleos bulbares </a:t>
            </a:r>
          </a:p>
          <a:p>
            <a:pPr>
              <a:buNone/>
            </a:pPr>
            <a:r>
              <a:rPr lang="es-GT" sz="2000" i="1" dirty="0" smtClean="0"/>
              <a:t>-Hiperactividad de los núcleos </a:t>
            </a:r>
            <a:r>
              <a:rPr lang="es-GT" sz="2000" i="1" dirty="0" err="1" smtClean="0"/>
              <a:t>pontinos</a:t>
            </a:r>
            <a:r>
              <a:rPr lang="es-GT" sz="2000" i="1" dirty="0" smtClean="0"/>
              <a:t> (músculos </a:t>
            </a:r>
            <a:r>
              <a:rPr lang="es-GT" sz="2000" i="1" dirty="0" err="1" smtClean="0"/>
              <a:t>antigravitatorios</a:t>
            </a:r>
            <a:r>
              <a:rPr lang="es-GT" sz="2000" i="1" dirty="0" smtClean="0"/>
              <a:t> y extensores)</a:t>
            </a:r>
          </a:p>
          <a:p>
            <a:pPr>
              <a:buNone/>
            </a:pPr>
            <a:endParaRPr lang="es-GT" sz="2000" i="1" dirty="0" smtClean="0"/>
          </a:p>
          <a:p>
            <a:pPr>
              <a:buNone/>
            </a:pPr>
            <a:r>
              <a:rPr lang="es-GT" sz="2000" i="1" dirty="0" smtClean="0"/>
              <a:t>Rigidez por pérdida del control cortical, del núcleo rojo y ganglios basales sobre los núcleos bulbares(de los cuales recibían aferencias) que produce hiperactividad del sistema excitador </a:t>
            </a:r>
            <a:r>
              <a:rPr lang="es-GT" sz="2000" i="1" dirty="0" err="1" smtClean="0"/>
              <a:t>pontino</a:t>
            </a:r>
            <a:r>
              <a:rPr lang="es-GT" sz="2000" i="1" dirty="0" smtClean="0"/>
              <a:t>…</a:t>
            </a:r>
            <a:endParaRPr lang="es-ES" sz="2000" i="1" dirty="0"/>
          </a:p>
        </p:txBody>
      </p:sp>
      <p:sp>
        <p:nvSpPr>
          <p:cNvPr id="4" name="3 Marcador de imágenes prediseñadas"/>
          <p:cNvSpPr>
            <a:spLocks noGrp="1"/>
          </p:cNvSpPr>
          <p:nvPr>
            <p:ph type="clipArt" sz="half" idx="2"/>
          </p:nvPr>
        </p:nvSpPr>
        <p:spPr/>
      </p:sp>
      <p:sp>
        <p:nvSpPr>
          <p:cNvPr id="9" name="8 Marcador de pie de página"/>
          <p:cNvSpPr>
            <a:spLocks noGrp="1"/>
          </p:cNvSpPr>
          <p:nvPr>
            <p:ph type="ftr" sz="quarter" idx="11"/>
          </p:nvPr>
        </p:nvSpPr>
        <p:spPr/>
        <p:txBody>
          <a:bodyPr/>
          <a:lstStyle/>
          <a:p>
            <a:r>
              <a:rPr lang="es-ES" smtClean="0"/>
              <a:t>-Funciones motoras de la médula espinal-</a:t>
            </a:r>
            <a:endParaRPr lang="en-US"/>
          </a:p>
        </p:txBody>
      </p:sp>
      <p:pic>
        <p:nvPicPr>
          <p:cNvPr id="67586" name="Picture 2"/>
          <p:cNvPicPr>
            <a:picLocks noChangeAspect="1" noChangeArrowheads="1"/>
          </p:cNvPicPr>
          <p:nvPr/>
        </p:nvPicPr>
        <p:blipFill>
          <a:blip r:embed="rId2" cstate="print"/>
          <a:srcRect l="33479" t="26203" r="25567" b="12766"/>
          <a:stretch>
            <a:fillRect/>
          </a:stretch>
        </p:blipFill>
        <p:spPr bwMode="auto">
          <a:xfrm>
            <a:off x="4283968" y="1700808"/>
            <a:ext cx="4536504" cy="44644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8" name="7 Conector recto"/>
          <p:cNvCxnSpPr/>
          <p:nvPr/>
        </p:nvCxnSpPr>
        <p:spPr>
          <a:xfrm>
            <a:off x="4355976" y="2996952"/>
            <a:ext cx="2592288" cy="0"/>
          </a:xfrm>
          <a:prstGeom prst="line">
            <a:avLst/>
          </a:prstGeom>
          <a:ln w="76200">
            <a:solidFill>
              <a:srgbClr val="28F03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5536" y="764704"/>
            <a:ext cx="8229600" cy="1066800"/>
          </a:xfrm>
        </p:spPr>
        <p:txBody>
          <a:bodyPr>
            <a:normAutofit/>
          </a:bodyPr>
          <a:lstStyle/>
          <a:p>
            <a:r>
              <a:rPr lang="es-GT" sz="2400" dirty="0" smtClean="0"/>
              <a:t>Corteza Motora Primaria</a:t>
            </a:r>
            <a:endParaRPr lang="es-ES" sz="2400" dirty="0"/>
          </a:p>
        </p:txBody>
      </p:sp>
      <p:pic>
        <p:nvPicPr>
          <p:cNvPr id="5" name="Picture 2" descr="http://www.javeriana.edu.co/Facultades/Ciencias/neurobioquimica/libros/neurobioquimica/2004-cerebro"/>
          <p:cNvPicPr>
            <a:picLocks noGrp="1" noChangeAspect="1" noChangeArrowheads="1"/>
          </p:cNvPicPr>
          <p:nvPr>
            <p:ph idx="1"/>
          </p:nvPr>
        </p:nvPicPr>
        <p:blipFill>
          <a:blip r:embed="rId2" cstate="print"/>
          <a:srcRect/>
          <a:stretch>
            <a:fillRect/>
          </a:stretch>
        </p:blipFill>
        <p:spPr bwMode="auto">
          <a:xfrm>
            <a:off x="611560" y="1700808"/>
            <a:ext cx="7871824" cy="46805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GT" sz="2800" dirty="0" smtClean="0">
                <a:latin typeface="Times New Roman" pitchFamily="18" charset="0"/>
                <a:cs typeface="Times New Roman" pitchFamily="18" charset="0"/>
              </a:rPr>
              <a:t>Lesión </a:t>
            </a:r>
            <a:r>
              <a:rPr lang="es-GT" sz="2800" dirty="0" err="1" smtClean="0">
                <a:latin typeface="Times New Roman" pitchFamily="18" charset="0"/>
                <a:cs typeface="Times New Roman" pitchFamily="18" charset="0"/>
              </a:rPr>
              <a:t>Pontina</a:t>
            </a:r>
            <a:r>
              <a:rPr lang="es-GT" sz="2800" dirty="0" smtClean="0">
                <a:latin typeface="Times New Roman" pitchFamily="18" charset="0"/>
                <a:cs typeface="Times New Roman" pitchFamily="18" charset="0"/>
              </a:rPr>
              <a:t> Inferior y Rigidez de </a:t>
            </a:r>
            <a:r>
              <a:rPr lang="es-GT" sz="2800" dirty="0" err="1" smtClean="0">
                <a:latin typeface="Times New Roman" pitchFamily="18" charset="0"/>
                <a:cs typeface="Times New Roman" pitchFamily="18" charset="0"/>
              </a:rPr>
              <a:t>descorticación</a:t>
            </a:r>
            <a:r>
              <a:rPr lang="es-GT" sz="2800" dirty="0" smtClean="0">
                <a:latin typeface="Times New Roman" pitchFamily="18" charset="0"/>
                <a:cs typeface="Times New Roman" pitchFamily="18" charset="0"/>
              </a:rPr>
              <a:t>…</a:t>
            </a:r>
            <a:endParaRPr lang="es-ES" sz="2800" dirty="0">
              <a:latin typeface="Times New Roman" pitchFamily="18" charset="0"/>
              <a:cs typeface="Times New Roman" pitchFamily="18" charset="0"/>
            </a:endParaRPr>
          </a:p>
        </p:txBody>
      </p:sp>
      <p:sp>
        <p:nvSpPr>
          <p:cNvPr id="3" name="2 Marcador de texto"/>
          <p:cNvSpPr>
            <a:spLocks noGrp="1"/>
          </p:cNvSpPr>
          <p:nvPr>
            <p:ph type="body" sz="half" idx="1"/>
          </p:nvPr>
        </p:nvSpPr>
        <p:spPr>
          <a:xfrm>
            <a:off x="328613" y="1941513"/>
            <a:ext cx="3883347" cy="4114800"/>
          </a:xfrm>
        </p:spPr>
        <p:txBody>
          <a:bodyPr>
            <a:normAutofit/>
          </a:bodyPr>
          <a:lstStyle/>
          <a:p>
            <a:pPr algn="just">
              <a:buNone/>
            </a:pPr>
            <a:r>
              <a:rPr lang="es-GT" sz="1800" dirty="0" smtClean="0">
                <a:latin typeface="Times New Roman" pitchFamily="18" charset="0"/>
                <a:cs typeface="Times New Roman" pitchFamily="18" charset="0"/>
              </a:rPr>
              <a:t>Lesión por debajo de los núcleos </a:t>
            </a:r>
            <a:r>
              <a:rPr lang="es-GT" sz="1800" dirty="0" err="1" smtClean="0">
                <a:latin typeface="Times New Roman" pitchFamily="18" charset="0"/>
                <a:cs typeface="Times New Roman" pitchFamily="18" charset="0"/>
              </a:rPr>
              <a:t>pontinos</a:t>
            </a:r>
            <a:endParaRPr lang="es-GT" sz="1800" dirty="0" smtClean="0">
              <a:latin typeface="Times New Roman" pitchFamily="18" charset="0"/>
              <a:cs typeface="Times New Roman" pitchFamily="18" charset="0"/>
            </a:endParaRPr>
          </a:p>
          <a:p>
            <a:pPr algn="just">
              <a:buNone/>
            </a:pPr>
            <a:endParaRPr lang="es-GT" sz="1800" dirty="0" smtClean="0">
              <a:latin typeface="Times New Roman" pitchFamily="18" charset="0"/>
              <a:cs typeface="Times New Roman" pitchFamily="18" charset="0"/>
            </a:endParaRPr>
          </a:p>
          <a:p>
            <a:pPr algn="just">
              <a:buNone/>
            </a:pPr>
            <a:r>
              <a:rPr lang="es-GT" sz="1800" dirty="0" smtClean="0">
                <a:latin typeface="Times New Roman" pitchFamily="18" charset="0"/>
                <a:cs typeface="Times New Roman" pitchFamily="18" charset="0"/>
              </a:rPr>
              <a:t>-Predomina(sobreexcita)  estímulo de los núcleos bulbares (inhibidores)</a:t>
            </a:r>
          </a:p>
          <a:p>
            <a:pPr algn="just">
              <a:buNone/>
            </a:pPr>
            <a:endParaRPr lang="es-GT" sz="1800" dirty="0" smtClean="0">
              <a:latin typeface="Times New Roman" pitchFamily="18" charset="0"/>
              <a:cs typeface="Times New Roman" pitchFamily="18" charset="0"/>
            </a:endParaRPr>
          </a:p>
          <a:p>
            <a:pPr algn="just">
              <a:buNone/>
            </a:pPr>
            <a:r>
              <a:rPr lang="es-GT" sz="1800" dirty="0" smtClean="0">
                <a:latin typeface="Times New Roman" pitchFamily="18" charset="0"/>
                <a:cs typeface="Times New Roman" pitchFamily="18" charset="0"/>
              </a:rPr>
              <a:t>-La </a:t>
            </a:r>
            <a:r>
              <a:rPr lang="es-GT" sz="1800" dirty="0" err="1" smtClean="0">
                <a:latin typeface="Times New Roman" pitchFamily="18" charset="0"/>
                <a:cs typeface="Times New Roman" pitchFamily="18" charset="0"/>
              </a:rPr>
              <a:t>decorticación</a:t>
            </a:r>
            <a:r>
              <a:rPr lang="es-GT" sz="1800" dirty="0" smtClean="0">
                <a:latin typeface="Times New Roman" pitchFamily="18" charset="0"/>
                <a:cs typeface="Times New Roman" pitchFamily="18" charset="0"/>
              </a:rPr>
              <a:t> se debe a lesión a nivel de los hemisferios cerebrales (</a:t>
            </a:r>
            <a:r>
              <a:rPr lang="es-GT" sz="1800" dirty="0" err="1" smtClean="0">
                <a:latin typeface="Times New Roman" pitchFamily="18" charset="0"/>
                <a:cs typeface="Times New Roman" pitchFamily="18" charset="0"/>
              </a:rPr>
              <a:t>supratentorial</a:t>
            </a:r>
            <a:r>
              <a:rPr lang="es-GT" sz="1800" dirty="0" smtClean="0">
                <a:latin typeface="Times New Roman" pitchFamily="18" charset="0"/>
                <a:cs typeface="Times New Roman" pitchFamily="18" charset="0"/>
              </a:rPr>
              <a:t>)</a:t>
            </a:r>
            <a:endParaRPr lang="es-ES" sz="1800" dirty="0">
              <a:latin typeface="Times New Roman" pitchFamily="18" charset="0"/>
              <a:cs typeface="Times New Roman" pitchFamily="18" charset="0"/>
            </a:endParaRPr>
          </a:p>
        </p:txBody>
      </p:sp>
      <p:sp>
        <p:nvSpPr>
          <p:cNvPr id="4" name="3 Marcador de imágenes prediseñadas"/>
          <p:cNvSpPr>
            <a:spLocks noGrp="1"/>
          </p:cNvSpPr>
          <p:nvPr>
            <p:ph type="clipArt" sz="half" idx="2"/>
          </p:nvPr>
        </p:nvSpPr>
        <p:spPr/>
      </p:sp>
      <p:sp>
        <p:nvSpPr>
          <p:cNvPr id="5" name="4 Marcador de pie de página"/>
          <p:cNvSpPr>
            <a:spLocks noGrp="1"/>
          </p:cNvSpPr>
          <p:nvPr>
            <p:ph type="ftr" sz="quarter" idx="11"/>
          </p:nvPr>
        </p:nvSpPr>
        <p:spPr/>
        <p:txBody>
          <a:bodyPr/>
          <a:lstStyle/>
          <a:p>
            <a:r>
              <a:rPr lang="es-ES" smtClean="0"/>
              <a:t>-Funciones motoras de la médula espinal-</a:t>
            </a:r>
            <a:endParaRPr lang="en-US"/>
          </a:p>
        </p:txBody>
      </p:sp>
      <p:pic>
        <p:nvPicPr>
          <p:cNvPr id="6" name="Picture 2"/>
          <p:cNvPicPr>
            <a:picLocks noChangeAspect="1" noChangeArrowheads="1"/>
          </p:cNvPicPr>
          <p:nvPr/>
        </p:nvPicPr>
        <p:blipFill>
          <a:blip r:embed="rId2" cstate="print"/>
          <a:srcRect l="33479" t="26203" r="25567" b="12766"/>
          <a:stretch>
            <a:fillRect/>
          </a:stretch>
        </p:blipFill>
        <p:spPr bwMode="auto">
          <a:xfrm>
            <a:off x="4283968" y="1700808"/>
            <a:ext cx="4536504" cy="44644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7" name="6 Conector recto"/>
          <p:cNvCxnSpPr/>
          <p:nvPr/>
        </p:nvCxnSpPr>
        <p:spPr>
          <a:xfrm>
            <a:off x="4427984" y="4365104"/>
            <a:ext cx="2592288" cy="0"/>
          </a:xfrm>
          <a:prstGeom prst="line">
            <a:avLst/>
          </a:prstGeom>
          <a:ln w="76200">
            <a:solidFill>
              <a:srgbClr val="28F03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endParaRPr lang="es-ES"/>
          </a:p>
        </p:txBody>
      </p:sp>
      <p:sp>
        <p:nvSpPr>
          <p:cNvPr id="3" name="2 Marcador de texto"/>
          <p:cNvSpPr>
            <a:spLocks noGrp="1"/>
          </p:cNvSpPr>
          <p:nvPr>
            <p:ph type="body" sz="half" idx="1"/>
          </p:nvPr>
        </p:nvSpPr>
        <p:spPr/>
        <p:txBody>
          <a:bodyPr/>
          <a:lstStyle/>
          <a:p>
            <a:endParaRPr lang="es-ES"/>
          </a:p>
        </p:txBody>
      </p:sp>
      <p:sp>
        <p:nvSpPr>
          <p:cNvPr id="4" name="3 Marcador de imágenes prediseñadas"/>
          <p:cNvSpPr>
            <a:spLocks noGrp="1"/>
          </p:cNvSpPr>
          <p:nvPr>
            <p:ph type="clipArt" sz="half" idx="2"/>
          </p:nvPr>
        </p:nvSpPr>
        <p:spPr/>
      </p:sp>
      <p:sp>
        <p:nvSpPr>
          <p:cNvPr id="6" name="5 Marcador de pie de página"/>
          <p:cNvSpPr>
            <a:spLocks noGrp="1"/>
          </p:cNvSpPr>
          <p:nvPr>
            <p:ph type="ftr" sz="quarter" idx="11"/>
          </p:nvPr>
        </p:nvSpPr>
        <p:spPr/>
        <p:txBody>
          <a:bodyPr/>
          <a:lstStyle/>
          <a:p>
            <a:r>
              <a:rPr lang="es-ES" smtClean="0"/>
              <a:t>-Funciones motoras de la médula espinal-</a:t>
            </a:r>
            <a:endParaRPr lang="en-US"/>
          </a:p>
        </p:txBody>
      </p:sp>
      <p:pic>
        <p:nvPicPr>
          <p:cNvPr id="5" name="Picture 2" descr="http://www.uv.es/neurotic/exa2c.png"/>
          <p:cNvPicPr>
            <a:picLocks noChangeAspect="1" noChangeArrowheads="1"/>
          </p:cNvPicPr>
          <p:nvPr/>
        </p:nvPicPr>
        <p:blipFill>
          <a:blip r:embed="rId2" cstate="print"/>
          <a:srcRect/>
          <a:stretch>
            <a:fillRect/>
          </a:stretch>
        </p:blipFill>
        <p:spPr bwMode="auto">
          <a:xfrm>
            <a:off x="395536" y="286941"/>
            <a:ext cx="8424936" cy="6511863"/>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cxnSp>
        <p:nvCxnSpPr>
          <p:cNvPr id="8" name="7 Conector recto"/>
          <p:cNvCxnSpPr/>
          <p:nvPr/>
        </p:nvCxnSpPr>
        <p:spPr>
          <a:xfrm>
            <a:off x="2339752" y="4581128"/>
            <a:ext cx="136815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9 Conector recto"/>
          <p:cNvCxnSpPr/>
          <p:nvPr/>
        </p:nvCxnSpPr>
        <p:spPr>
          <a:xfrm>
            <a:off x="2051720" y="1844824"/>
            <a:ext cx="2088232" cy="0"/>
          </a:xfrm>
          <a:prstGeom prst="line">
            <a:avLst/>
          </a:prstGeom>
        </p:spPr>
        <p:style>
          <a:lnRef idx="1">
            <a:schemeClr val="accent1"/>
          </a:lnRef>
          <a:fillRef idx="0">
            <a:schemeClr val="accent1"/>
          </a:fillRef>
          <a:effectRef idx="0">
            <a:schemeClr val="accent1"/>
          </a:effectRef>
          <a:fontRef idx="minor">
            <a:schemeClr val="tx1"/>
          </a:fontRef>
        </p:style>
      </p:cxnSp>
      <p:pic>
        <p:nvPicPr>
          <p:cNvPr id="68610" name="Picture 2" descr="http://1.bp.blogspot.com/-IWXXG5isrJw/UX6b-ymPrOI/AAAAAAAAA7A/vmGIJgtHGNk/s640/posturas%25201%2520girada.jpg"/>
          <p:cNvPicPr>
            <a:picLocks noChangeAspect="1" noChangeArrowheads="1"/>
          </p:cNvPicPr>
          <p:nvPr/>
        </p:nvPicPr>
        <p:blipFill>
          <a:blip r:embed="rId3" cstate="print"/>
          <a:srcRect/>
          <a:stretch>
            <a:fillRect/>
          </a:stretch>
        </p:blipFill>
        <p:spPr bwMode="auto">
          <a:xfrm>
            <a:off x="1259632" y="764704"/>
            <a:ext cx="6768752" cy="54488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8610"/>
                                        </p:tgtEl>
                                        <p:attrNameLst>
                                          <p:attrName>style.visibility</p:attrName>
                                        </p:attrNameLst>
                                      </p:cBhvr>
                                      <p:to>
                                        <p:strVal val="visible"/>
                                      </p:to>
                                    </p:set>
                                    <p:animEffect transition="in" filter="fade">
                                      <p:cBhvr>
                                        <p:cTn id="7" dur="2000"/>
                                        <p:tgtEl>
                                          <p:spTgt spid="686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43490" y="1027664"/>
            <a:ext cx="7024744" cy="961176"/>
          </a:xfrm>
        </p:spPr>
        <p:txBody>
          <a:bodyPr>
            <a:noAutofit/>
          </a:bodyPr>
          <a:lstStyle/>
          <a:p>
            <a:pPr algn="ctr"/>
            <a:r>
              <a:rPr lang="es-EC" sz="1800" b="1" dirty="0" smtClean="0"/>
              <a:t>FUNCIÓN DE LOS NÚCLEOS VESTIBULARES PARA EXCITAR LA MUSCULATURA ANTIGRAVITATORIA</a:t>
            </a:r>
            <a:endParaRPr lang="es-EC" sz="1800" b="1" dirty="0"/>
          </a:p>
        </p:txBody>
      </p:sp>
      <p:sp>
        <p:nvSpPr>
          <p:cNvPr id="3" name="2 Marcador de contenido"/>
          <p:cNvSpPr>
            <a:spLocks noGrp="1"/>
          </p:cNvSpPr>
          <p:nvPr>
            <p:ph idx="1"/>
          </p:nvPr>
        </p:nvSpPr>
        <p:spPr>
          <a:xfrm>
            <a:off x="1043493" y="2323652"/>
            <a:ext cx="3528508" cy="3508977"/>
          </a:xfrm>
        </p:spPr>
        <p:txBody>
          <a:bodyPr>
            <a:normAutofit/>
          </a:bodyPr>
          <a:lstStyle/>
          <a:p>
            <a:pPr algn="just">
              <a:buFont typeface="Wingdings" pitchFamily="2" charset="2"/>
              <a:buChar char="ü"/>
            </a:pPr>
            <a:r>
              <a:rPr lang="es-EC" sz="1400" dirty="0" smtClean="0"/>
              <a:t>Su misión consiste en controlar selectivamente los impulsos excitadores enviados a los diversos músculos antigravitatorios para mantener el equilibrio como respuesta a las señales procedentes del aparato vestibular</a:t>
            </a:r>
            <a:endParaRPr lang="es-EC" sz="1400" dirty="0"/>
          </a:p>
        </p:txBody>
      </p:sp>
      <p:pic>
        <p:nvPicPr>
          <p:cNvPr id="4098" name="Picture 2" descr="http://www.aygabinetedepsicologia.com/images/caminando.gif"/>
          <p:cNvPicPr>
            <a:picLocks noChangeAspect="1" noChangeArrowheads="1" noCrop="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499992" y="2420888"/>
            <a:ext cx="3810000" cy="28575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59274558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a:spLocks noGrp="1"/>
          </p:cNvSpPr>
          <p:nvPr>
            <p:ph type="title"/>
          </p:nvPr>
        </p:nvSpPr>
        <p:spPr>
          <a:xfrm>
            <a:off x="467544" y="4941168"/>
            <a:ext cx="8229600" cy="1066800"/>
          </a:xfrm>
        </p:spPr>
        <p:txBody>
          <a:bodyPr>
            <a:normAutofit/>
          </a:bodyPr>
          <a:lstStyle/>
          <a:p>
            <a:pPr algn="r"/>
            <a:r>
              <a:rPr lang="es-GT" sz="2800" dirty="0" smtClean="0"/>
              <a:t>Sensaciones </a:t>
            </a:r>
            <a:r>
              <a:rPr lang="es-GT" sz="2800" dirty="0" err="1" smtClean="0"/>
              <a:t>Vestibulares</a:t>
            </a:r>
            <a:r>
              <a:rPr lang="es-GT" sz="2800" dirty="0" smtClean="0"/>
              <a:t> y Equilibrio…</a:t>
            </a:r>
            <a:endParaRPr lang="es-ES" sz="2800"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http://2.bp.blogspot.com/-76u_ygZ-x8U/UX5EtvyMVyI/AAAAAAAAAPE/WUO73rngoi8/s1600/oidos%2Bmedio%2Be%2Binterno.jpg"/>
          <p:cNvPicPr>
            <a:picLocks noChangeAspect="1" noChangeArrowheads="1"/>
          </p:cNvPicPr>
          <p:nvPr/>
        </p:nvPicPr>
        <p:blipFill>
          <a:blip r:embed="rId2" cstate="print"/>
          <a:srcRect/>
          <a:stretch>
            <a:fillRect/>
          </a:stretch>
        </p:blipFill>
        <p:spPr bwMode="auto">
          <a:xfrm>
            <a:off x="899592" y="1124744"/>
            <a:ext cx="7560840" cy="5263183"/>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arcador de contenido"/>
          <p:cNvSpPr>
            <a:spLocks noGrp="1"/>
          </p:cNvSpPr>
          <p:nvPr>
            <p:ph sz="half" idx="2"/>
          </p:nvPr>
        </p:nvSpPr>
        <p:spPr>
          <a:xfrm>
            <a:off x="1041721" y="2708920"/>
            <a:ext cx="3419856" cy="3101571"/>
          </a:xfrm>
        </p:spPr>
        <p:txBody>
          <a:bodyPr/>
          <a:lstStyle/>
          <a:p>
            <a:endParaRPr lang="es-EC" dirty="0"/>
          </a:p>
        </p:txBody>
      </p:sp>
      <p:sp>
        <p:nvSpPr>
          <p:cNvPr id="8" name="7 Marcador de contenido"/>
          <p:cNvSpPr>
            <a:spLocks noGrp="1"/>
          </p:cNvSpPr>
          <p:nvPr>
            <p:ph sz="quarter" idx="4"/>
          </p:nvPr>
        </p:nvSpPr>
        <p:spPr/>
        <p:txBody>
          <a:bodyPr/>
          <a:lstStyle/>
          <a:p>
            <a:endParaRPr lang="es-EC"/>
          </a:p>
        </p:txBody>
      </p:sp>
      <p:pic>
        <p:nvPicPr>
          <p:cNvPr id="614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835696" y="2348880"/>
            <a:ext cx="4976868" cy="31683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cxnSp>
        <p:nvCxnSpPr>
          <p:cNvPr id="10" name="9 Conector recto de flecha"/>
          <p:cNvCxnSpPr/>
          <p:nvPr/>
        </p:nvCxnSpPr>
        <p:spPr>
          <a:xfrm>
            <a:off x="1619672" y="3573016"/>
            <a:ext cx="216024" cy="0"/>
          </a:xfrm>
          <a:prstGeom prst="straightConnector1">
            <a:avLst/>
          </a:prstGeom>
          <a:ln>
            <a:solidFill>
              <a:srgbClr val="7030A0"/>
            </a:solidFill>
            <a:tailEnd type="arrow"/>
          </a:ln>
        </p:spPr>
        <p:style>
          <a:lnRef idx="3">
            <a:schemeClr val="accent3"/>
          </a:lnRef>
          <a:fillRef idx="0">
            <a:schemeClr val="accent3"/>
          </a:fillRef>
          <a:effectRef idx="2">
            <a:schemeClr val="accent3"/>
          </a:effectRef>
          <a:fontRef idx="minor">
            <a:schemeClr val="tx1"/>
          </a:fontRef>
        </p:style>
      </p:cxnSp>
      <p:cxnSp>
        <p:nvCxnSpPr>
          <p:cNvPr id="12" name="11 Conector recto de flecha"/>
          <p:cNvCxnSpPr/>
          <p:nvPr/>
        </p:nvCxnSpPr>
        <p:spPr>
          <a:xfrm flipH="1">
            <a:off x="5436096" y="3068960"/>
            <a:ext cx="288032" cy="0"/>
          </a:xfrm>
          <a:prstGeom prst="straightConnector1">
            <a:avLst/>
          </a:prstGeom>
          <a:ln>
            <a:solidFill>
              <a:srgbClr val="7030A0"/>
            </a:solidFill>
            <a:tailEnd type="arrow"/>
          </a:ln>
        </p:spPr>
        <p:style>
          <a:lnRef idx="3">
            <a:schemeClr val="accent1"/>
          </a:lnRef>
          <a:fillRef idx="0">
            <a:schemeClr val="accent1"/>
          </a:fillRef>
          <a:effectRef idx="2">
            <a:schemeClr val="accent1"/>
          </a:effectRef>
          <a:fontRef idx="minor">
            <a:schemeClr val="tx1"/>
          </a:fontRef>
        </p:style>
      </p:cxnSp>
      <p:cxnSp>
        <p:nvCxnSpPr>
          <p:cNvPr id="15" name="14 Conector recto de flecha"/>
          <p:cNvCxnSpPr/>
          <p:nvPr/>
        </p:nvCxnSpPr>
        <p:spPr>
          <a:xfrm flipH="1">
            <a:off x="6732240" y="5373216"/>
            <a:ext cx="288032" cy="0"/>
          </a:xfrm>
          <a:prstGeom prst="straightConnector1">
            <a:avLst/>
          </a:prstGeom>
          <a:ln>
            <a:solidFill>
              <a:srgbClr val="7030A0"/>
            </a:solidFill>
            <a:tailEnd type="arrow"/>
          </a:ln>
        </p:spPr>
        <p:style>
          <a:lnRef idx="3">
            <a:schemeClr val="accent1"/>
          </a:lnRef>
          <a:fillRef idx="0">
            <a:schemeClr val="accent1"/>
          </a:fillRef>
          <a:effectRef idx="2">
            <a:schemeClr val="accent1"/>
          </a:effectRef>
          <a:fontRef idx="minor">
            <a:schemeClr val="tx1"/>
          </a:fontRef>
        </p:style>
      </p:cxnSp>
      <p:cxnSp>
        <p:nvCxnSpPr>
          <p:cNvPr id="16" name="15 Conector recto de flecha"/>
          <p:cNvCxnSpPr/>
          <p:nvPr/>
        </p:nvCxnSpPr>
        <p:spPr>
          <a:xfrm flipH="1">
            <a:off x="5148064" y="5301208"/>
            <a:ext cx="288032" cy="0"/>
          </a:xfrm>
          <a:prstGeom prst="straightConnector1">
            <a:avLst/>
          </a:prstGeom>
          <a:ln>
            <a:solidFill>
              <a:srgbClr val="7030A0"/>
            </a:solidFill>
            <a:tailEnd type="arrow"/>
          </a:ln>
        </p:spPr>
        <p:style>
          <a:lnRef idx="3">
            <a:schemeClr val="accent1"/>
          </a:lnRef>
          <a:fillRef idx="0">
            <a:schemeClr val="accent1"/>
          </a:fillRef>
          <a:effectRef idx="2">
            <a:schemeClr val="accent1"/>
          </a:effectRef>
          <a:fontRef idx="minor">
            <a:schemeClr val="tx1"/>
          </a:fontRef>
        </p:style>
      </p:cxnSp>
      <p:pic>
        <p:nvPicPr>
          <p:cNvPr id="30722" name="Picture 2" descr="http://usuarios.discapnet.es/ojo_oido/esquemas_cuerpo_humano/oido.jpg"/>
          <p:cNvPicPr>
            <a:picLocks noChangeAspect="1" noChangeArrowheads="1"/>
          </p:cNvPicPr>
          <p:nvPr/>
        </p:nvPicPr>
        <p:blipFill>
          <a:blip r:embed="rId3" cstate="print"/>
          <a:srcRect t="8235"/>
          <a:stretch>
            <a:fillRect/>
          </a:stretch>
        </p:blipFill>
        <p:spPr bwMode="auto">
          <a:xfrm>
            <a:off x="539552" y="1772816"/>
            <a:ext cx="8064896" cy="4802220"/>
          </a:xfrm>
          <a:prstGeom prst="rect">
            <a:avLst/>
          </a:prstGeom>
          <a:noFill/>
        </p:spPr>
      </p:pic>
      <p:sp>
        <p:nvSpPr>
          <p:cNvPr id="13" name="12 Título"/>
          <p:cNvSpPr>
            <a:spLocks noGrp="1"/>
          </p:cNvSpPr>
          <p:nvPr>
            <p:ph type="title"/>
          </p:nvPr>
        </p:nvSpPr>
        <p:spPr/>
        <p:txBody>
          <a:bodyPr>
            <a:normAutofit fontScale="90000"/>
          </a:bodyPr>
          <a:lstStyle/>
          <a:p>
            <a:r>
              <a:rPr lang="es-EC" dirty="0" smtClean="0"/>
              <a:t>APARATO VESTIBULAR</a:t>
            </a:r>
            <a:br>
              <a:rPr lang="es-EC" dirty="0" smtClean="0"/>
            </a:br>
            <a:endParaRPr lang="es-ES" dirty="0"/>
          </a:p>
        </p:txBody>
      </p:sp>
    </p:spTree>
    <p:extLst>
      <p:ext uri="{BB962C8B-B14F-4D97-AF65-F5344CB8AC3E}">
        <p14:creationId xmlns="" xmlns:p14="http://schemas.microsoft.com/office/powerpoint/2010/main" val="205871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fade">
                                      <p:cBhvr>
                                        <p:cTn id="7" dur="20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43490" y="692696"/>
            <a:ext cx="2952446" cy="792088"/>
          </a:xfrm>
        </p:spPr>
        <p:txBody>
          <a:bodyPr/>
          <a:lstStyle/>
          <a:p>
            <a:r>
              <a:rPr lang="es-EC" dirty="0" smtClean="0"/>
              <a:t>MÁCULAS</a:t>
            </a:r>
            <a:endParaRPr lang="es-EC" dirty="0"/>
          </a:p>
        </p:txBody>
      </p:sp>
      <p:graphicFrame>
        <p:nvGraphicFramePr>
          <p:cNvPr id="8" name="7 Marcador de contenido"/>
          <p:cNvGraphicFramePr>
            <a:graphicFrameLocks noGrp="1"/>
          </p:cNvGraphicFramePr>
          <p:nvPr>
            <p:ph sz="quarter" idx="4"/>
            <p:extLst>
              <p:ext uri="{D42A27DB-BD31-4B8C-83A1-F6EECF244321}">
                <p14:modId xmlns="" xmlns:p14="http://schemas.microsoft.com/office/powerpoint/2010/main" val="947632362"/>
              </p:ext>
            </p:extLst>
          </p:nvPr>
        </p:nvGraphicFramePr>
        <p:xfrm>
          <a:off x="4211960" y="908050"/>
          <a:ext cx="4608511" cy="5257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171" name="Picture 3"/>
          <p:cNvPicPr>
            <a:picLocks noGrp="1" noChangeAspect="1" noChangeArrowheads="1"/>
          </p:cNvPicPr>
          <p:nvPr>
            <p:ph sz="half" idx="2"/>
          </p:nvPr>
        </p:nvPicPr>
        <p:blipFill>
          <a:blip r:embed="rId7" cstate="print">
            <a:extLst>
              <a:ext uri="{28A0092B-C50C-407E-A947-70E740481C1C}">
                <a14:useLocalDpi xmlns="" xmlns:a14="http://schemas.microsoft.com/office/drawing/2010/main" val="0"/>
              </a:ext>
            </a:extLst>
          </a:blip>
          <a:srcRect l="36735" t="11111" r="10204" b="14286"/>
          <a:stretch>
            <a:fillRect/>
          </a:stretch>
        </p:blipFill>
        <p:spPr bwMode="auto">
          <a:xfrm>
            <a:off x="1331640" y="4077072"/>
            <a:ext cx="2016224" cy="248150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9698" name="Picture 2" descr="http://www.cpimtz.sld.cu/vertigo_3_clip_image015.jpg"/>
          <p:cNvPicPr>
            <a:picLocks noChangeAspect="1" noChangeArrowheads="1"/>
          </p:cNvPicPr>
          <p:nvPr/>
        </p:nvPicPr>
        <p:blipFill>
          <a:blip r:embed="rId8" cstate="print"/>
          <a:srcRect b="5501"/>
          <a:stretch>
            <a:fillRect/>
          </a:stretch>
        </p:blipFill>
        <p:spPr bwMode="auto">
          <a:xfrm>
            <a:off x="0" y="1700808"/>
            <a:ext cx="4163378" cy="2232248"/>
          </a:xfrm>
          <a:prstGeom prst="rect">
            <a:avLst/>
          </a:prstGeom>
          <a:noFill/>
        </p:spPr>
      </p:pic>
      <p:pic>
        <p:nvPicPr>
          <p:cNvPr id="7" name="Picture 7"/>
          <p:cNvPicPr>
            <a:picLocks noChangeAspect="1" noChangeArrowheads="1"/>
          </p:cNvPicPr>
          <p:nvPr/>
        </p:nvPicPr>
        <p:blipFill>
          <a:blip r:embed="rId9" cstate="print"/>
          <a:srcRect b="2228"/>
          <a:stretch>
            <a:fillRect/>
          </a:stretch>
        </p:blipFill>
        <p:spPr bwMode="auto">
          <a:xfrm>
            <a:off x="6084168" y="1268760"/>
            <a:ext cx="2407255" cy="5160108"/>
          </a:xfrm>
          <a:prstGeom prst="rect">
            <a:avLst/>
          </a:prstGeom>
          <a:noFill/>
          <a:ln w="28575">
            <a:solidFill>
              <a:schemeClr val="tx1"/>
            </a:solidFill>
            <a:miter lim="800000"/>
            <a:headEnd/>
            <a:tailEnd/>
          </a:ln>
        </p:spPr>
      </p:pic>
    </p:spTree>
    <p:extLst>
      <p:ext uri="{BB962C8B-B14F-4D97-AF65-F5344CB8AC3E}">
        <p14:creationId xmlns="" xmlns:p14="http://schemas.microsoft.com/office/powerpoint/2010/main" val="2625748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755576" y="620688"/>
            <a:ext cx="7024744" cy="817160"/>
          </a:xfrm>
        </p:spPr>
        <p:txBody>
          <a:bodyPr>
            <a:normAutofit/>
          </a:bodyPr>
          <a:lstStyle/>
          <a:p>
            <a:r>
              <a:rPr lang="es-EC" sz="2400" dirty="0" smtClean="0"/>
              <a:t>CONDUCTOS SEMICIRCULARES</a:t>
            </a:r>
            <a:endParaRPr lang="es-EC" sz="2400" dirty="0"/>
          </a:p>
        </p:txBody>
      </p:sp>
      <p:sp>
        <p:nvSpPr>
          <p:cNvPr id="3" name="2 Marcador de contenido"/>
          <p:cNvSpPr>
            <a:spLocks noGrp="1"/>
          </p:cNvSpPr>
          <p:nvPr>
            <p:ph idx="1"/>
          </p:nvPr>
        </p:nvSpPr>
        <p:spPr>
          <a:xfrm>
            <a:off x="467544" y="1844824"/>
            <a:ext cx="3960440" cy="4248472"/>
          </a:xfrm>
        </p:spPr>
        <p:txBody>
          <a:bodyPr>
            <a:normAutofit/>
          </a:bodyPr>
          <a:lstStyle/>
          <a:p>
            <a:pPr algn="just">
              <a:buFont typeface="Wingdings" pitchFamily="2" charset="2"/>
              <a:buChar char="ü"/>
            </a:pPr>
            <a:r>
              <a:rPr lang="es-EC" sz="1600" dirty="0" smtClean="0"/>
              <a:t>Son perpendiculares entre sí…</a:t>
            </a:r>
          </a:p>
          <a:p>
            <a:pPr algn="just">
              <a:buNone/>
            </a:pPr>
            <a:endParaRPr lang="es-EC" sz="1600" dirty="0" smtClean="0"/>
          </a:p>
          <a:p>
            <a:pPr algn="just">
              <a:buFont typeface="Wingdings" pitchFamily="2" charset="2"/>
              <a:buChar char="ü"/>
            </a:pPr>
            <a:r>
              <a:rPr lang="es-EC" sz="1600" dirty="0" smtClean="0"/>
              <a:t>Cuando la cabeza se inclina hacia adelante unos 30°, los laterales quedan casi horizontales respecto al suelo; los anteriores están en un plano vertical que se proyecta hacia adelante y 45° hacia afuera ; mientras los posteriores están en planos verticales que se proyectan hacia atrás y 45° hacia afuera </a:t>
            </a:r>
            <a:endParaRPr lang="es-EC" sz="1600" dirty="0"/>
          </a:p>
        </p:txBody>
      </p:sp>
      <p:sp>
        <p:nvSpPr>
          <p:cNvPr id="4" name="3 Rectángulo"/>
          <p:cNvSpPr/>
          <p:nvPr/>
        </p:nvSpPr>
        <p:spPr>
          <a:xfrm>
            <a:off x="5004048" y="5013176"/>
            <a:ext cx="2880320"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dirty="0" smtClean="0"/>
              <a:t>Ampolla-Endolinfa</a:t>
            </a:r>
            <a:endParaRPr lang="es-EC" dirty="0"/>
          </a:p>
        </p:txBody>
      </p:sp>
      <p:pic>
        <p:nvPicPr>
          <p:cNvPr id="28674" name="Picture 2" descr="[aparato_vestibular.jpg]"/>
          <p:cNvPicPr>
            <a:picLocks noChangeAspect="1" noChangeArrowheads="1"/>
          </p:cNvPicPr>
          <p:nvPr/>
        </p:nvPicPr>
        <p:blipFill>
          <a:blip r:embed="rId2" cstate="print"/>
          <a:srcRect/>
          <a:stretch>
            <a:fillRect/>
          </a:stretch>
        </p:blipFill>
        <p:spPr bwMode="auto">
          <a:xfrm>
            <a:off x="4860031" y="1484784"/>
            <a:ext cx="3962207" cy="3312368"/>
          </a:xfrm>
          <a:prstGeom prst="rect">
            <a:avLst/>
          </a:prstGeom>
          <a:noFill/>
        </p:spPr>
      </p:pic>
    </p:spTree>
    <p:extLst>
      <p:ext uri="{BB962C8B-B14F-4D97-AF65-F5344CB8AC3E}">
        <p14:creationId xmlns="" xmlns:p14="http://schemas.microsoft.com/office/powerpoint/2010/main" val="230515197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Marcador de texto"/>
          <p:cNvSpPr>
            <a:spLocks noGrp="1"/>
          </p:cNvSpPr>
          <p:nvPr>
            <p:ph type="body" sz="quarter" idx="3"/>
          </p:nvPr>
        </p:nvSpPr>
        <p:spPr>
          <a:xfrm>
            <a:off x="5011837" y="836712"/>
            <a:ext cx="3055717" cy="639762"/>
          </a:xfrm>
        </p:spPr>
        <p:txBody>
          <a:bodyPr/>
          <a:lstStyle/>
          <a:p>
            <a:r>
              <a:rPr lang="es-EC" dirty="0" smtClean="0"/>
              <a:t>CRESTA AMPULAR</a:t>
            </a:r>
            <a:endParaRPr lang="es-EC" dirty="0"/>
          </a:p>
        </p:txBody>
      </p:sp>
      <p:sp>
        <p:nvSpPr>
          <p:cNvPr id="8" name="7 Marcador de contenido"/>
          <p:cNvSpPr>
            <a:spLocks noGrp="1"/>
          </p:cNvSpPr>
          <p:nvPr>
            <p:ph sz="quarter" idx="4"/>
          </p:nvPr>
        </p:nvSpPr>
        <p:spPr>
          <a:xfrm>
            <a:off x="4211960" y="1772816"/>
            <a:ext cx="3997064" cy="3024336"/>
          </a:xfrm>
        </p:spPr>
        <p:txBody>
          <a:bodyPr>
            <a:normAutofit/>
          </a:bodyPr>
          <a:lstStyle/>
          <a:p>
            <a:pPr algn="just"/>
            <a:r>
              <a:rPr lang="es-EC" sz="1600" dirty="0" smtClean="0"/>
              <a:t>En su parte superior esta la cúpula</a:t>
            </a:r>
          </a:p>
          <a:p>
            <a:pPr algn="just"/>
            <a:r>
              <a:rPr lang="es-EC" sz="1600" dirty="0" smtClean="0"/>
              <a:t>Existen cientos de cilios orientados en una misma dirección dentro de la cúpula </a:t>
            </a:r>
          </a:p>
          <a:p>
            <a:pPr algn="just"/>
            <a:r>
              <a:rPr lang="es-EC" sz="1600" dirty="0" smtClean="0"/>
              <a:t>Al estar inclinada en la misma dirección que los cilios despolariza las células pilosas y si la inclinación es en sentido opuesto las hiperpolariza </a:t>
            </a:r>
            <a:endParaRPr lang="es-EC" sz="1600" dirty="0"/>
          </a:p>
        </p:txBody>
      </p:sp>
      <p:pic>
        <p:nvPicPr>
          <p:cNvPr id="921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62595" y="1484784"/>
            <a:ext cx="3619067" cy="355793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9" name="8 Rectángulo redondeado"/>
          <p:cNvSpPr/>
          <p:nvPr/>
        </p:nvSpPr>
        <p:spPr>
          <a:xfrm>
            <a:off x="3779912" y="5157192"/>
            <a:ext cx="5184576" cy="1512168"/>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sz="1600" dirty="0" smtClean="0">
                <a:solidFill>
                  <a:schemeClr val="bg1"/>
                </a:solidFill>
              </a:rPr>
              <a:t>Desde las células pilosas se envían señales a través del nervio vestibular para informar al  SNC sobre el cambio de rotación de la cabeza y la velocidad del cambio en los 3 planos espaciales </a:t>
            </a:r>
            <a:endParaRPr lang="es-EC" sz="1600" dirty="0">
              <a:solidFill>
                <a:schemeClr val="bg1"/>
              </a:solidFill>
            </a:endParaRPr>
          </a:p>
        </p:txBody>
      </p:sp>
    </p:spTree>
    <p:extLst>
      <p:ext uri="{BB962C8B-B14F-4D97-AF65-F5344CB8AC3E}">
        <p14:creationId xmlns="" xmlns:p14="http://schemas.microsoft.com/office/powerpoint/2010/main" val="99251562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39552" y="764704"/>
            <a:ext cx="7488950" cy="1143000"/>
          </a:xfrm>
        </p:spPr>
        <p:txBody>
          <a:bodyPr>
            <a:normAutofit/>
          </a:bodyPr>
          <a:lstStyle/>
          <a:p>
            <a:r>
              <a:rPr lang="es-EC" sz="2000" dirty="0" smtClean="0"/>
              <a:t>FUNCIÓN DEL UTRÍCULO Y SÁCULO</a:t>
            </a:r>
            <a:br>
              <a:rPr lang="es-EC" sz="2000" dirty="0" smtClean="0"/>
            </a:br>
            <a:r>
              <a:rPr lang="es-EC" sz="2000" dirty="0" smtClean="0"/>
              <a:t>EN EL </a:t>
            </a:r>
            <a:r>
              <a:rPr lang="es-EC" sz="2000" u="sng" dirty="0" smtClean="0"/>
              <a:t>EQUILIBRIO ESTÁTICO</a:t>
            </a:r>
            <a:endParaRPr lang="es-EC" sz="2000" u="sng" dirty="0"/>
          </a:p>
        </p:txBody>
      </p:sp>
      <p:sp>
        <p:nvSpPr>
          <p:cNvPr id="3" name="2 Marcador de contenido"/>
          <p:cNvSpPr>
            <a:spLocks noGrp="1"/>
          </p:cNvSpPr>
          <p:nvPr>
            <p:ph idx="1"/>
          </p:nvPr>
        </p:nvSpPr>
        <p:spPr>
          <a:xfrm>
            <a:off x="4499992" y="2323652"/>
            <a:ext cx="3528392" cy="3508977"/>
          </a:xfrm>
        </p:spPr>
        <p:txBody>
          <a:bodyPr>
            <a:normAutofit fontScale="92500" lnSpcReduction="10000"/>
          </a:bodyPr>
          <a:lstStyle/>
          <a:p>
            <a:pPr algn="just"/>
            <a:r>
              <a:rPr lang="es-EC" sz="1800" dirty="0" smtClean="0"/>
              <a:t>Depende de la orientación de las células pilosas que sigan una orientación distinta dentro de las máculas de los utrículos y sáculos de modo que en cada posición diferente que adopte la cabeza varíen las células pilosas.</a:t>
            </a:r>
          </a:p>
          <a:p>
            <a:pPr algn="just">
              <a:buNone/>
            </a:pPr>
            <a:endParaRPr lang="es-EC" sz="1800" dirty="0" smtClean="0"/>
          </a:p>
          <a:p>
            <a:pPr algn="just"/>
            <a:r>
              <a:rPr lang="es-EC" sz="1800" dirty="0" smtClean="0"/>
              <a:t>Los sistemas motores </a:t>
            </a:r>
            <a:r>
              <a:rPr lang="es-EC" sz="1800" dirty="0" err="1" smtClean="0"/>
              <a:t>vestibulares</a:t>
            </a:r>
            <a:r>
              <a:rPr lang="es-EC" sz="1800" dirty="0" smtClean="0"/>
              <a:t>, </a:t>
            </a:r>
            <a:r>
              <a:rPr lang="es-EC" sz="1800" dirty="0" err="1" smtClean="0"/>
              <a:t>cerebelosos</a:t>
            </a:r>
            <a:r>
              <a:rPr lang="es-EC" sz="1800" dirty="0" smtClean="0"/>
              <a:t> y reticulares activan a los músculos </a:t>
            </a:r>
            <a:r>
              <a:rPr lang="es-EC" sz="1800" dirty="0" err="1" smtClean="0"/>
              <a:t>antigravitatorios</a:t>
            </a:r>
            <a:r>
              <a:rPr lang="es-EC" sz="1800" dirty="0" smtClean="0"/>
              <a:t> para corregir posturas…</a:t>
            </a:r>
            <a:endParaRPr lang="es-EC" sz="1800" dirty="0"/>
          </a:p>
        </p:txBody>
      </p:sp>
      <p:pic>
        <p:nvPicPr>
          <p:cNvPr id="10242" name="Picture 2" descr="http://www.dibucuentos.com/gifs-animados/categorias-gif/circo-gif/equilibrio-gif/equili%20%286%29.gif"/>
          <p:cNvPicPr>
            <a:picLocks noChangeAspect="1" noChangeArrowheads="1" noCrop="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330806" y="692697"/>
            <a:ext cx="1345649" cy="1656184"/>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Picture 2"/>
          <p:cNvPicPr>
            <a:picLocks noChangeAspect="1" noChangeArrowheads="1"/>
          </p:cNvPicPr>
          <p:nvPr/>
        </p:nvPicPr>
        <p:blipFill>
          <a:blip r:embed="rId3" cstate="print"/>
          <a:srcRect/>
          <a:stretch>
            <a:fillRect/>
          </a:stretch>
        </p:blipFill>
        <p:spPr bwMode="auto">
          <a:xfrm>
            <a:off x="683568" y="2204864"/>
            <a:ext cx="3600400" cy="36927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 xmlns:p14="http://schemas.microsoft.com/office/powerpoint/2010/main" val="3818849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870">
                                          <p:stCondLst>
                                            <p:cond delay="0"/>
                                          </p:stCondLst>
                                        </p:cTn>
                                        <p:tgtEl>
                                          <p:spTgt spid="5"/>
                                        </p:tgtEl>
                                      </p:cBhvr>
                                    </p:animEffect>
                                    <p:anim calcmode="lin" valueType="num">
                                      <p:cBhvr>
                                        <p:cTn id="8" dur="2733"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996"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996" tmFilter="0, 0; 0.125,0.2665; 0.25,0.4; 0.375,0.465; 0.5,0.5;  0.625,0.535; 0.75,0.6; 0.875,0.7335; 1,1">
                                          <p:stCondLst>
                                            <p:cond delay="996"/>
                                          </p:stCondLst>
                                        </p:cTn>
                                        <p:tgtEl>
                                          <p:spTgt spid="5"/>
                                        </p:tgtEl>
                                        <p:attrNameLst>
                                          <p:attrName>ppt_y</p:attrName>
                                        </p:attrNameLst>
                                      </p:cBhvr>
                                      <p:tavLst>
                                        <p:tav tm="0" fmla="#ppt_y-sin(pi*$)/9">
                                          <p:val>
                                            <p:fltVal val="0"/>
                                          </p:val>
                                        </p:tav>
                                        <p:tav tm="100000">
                                          <p:val>
                                            <p:fltVal val="1"/>
                                          </p:val>
                                        </p:tav>
                                      </p:tavLst>
                                    </p:anim>
                                    <p:anim calcmode="lin" valueType="num">
                                      <p:cBhvr>
                                        <p:cTn id="11" dur="498" tmFilter="0, 0; 0.125,0.2665; 0.25,0.4; 0.375,0.465; 0.5,0.5;  0.625,0.535; 0.75,0.6; 0.875,0.7335; 1,1">
                                          <p:stCondLst>
                                            <p:cond delay="1986"/>
                                          </p:stCondLst>
                                        </p:cTn>
                                        <p:tgtEl>
                                          <p:spTgt spid="5"/>
                                        </p:tgtEl>
                                        <p:attrNameLst>
                                          <p:attrName>ppt_y</p:attrName>
                                        </p:attrNameLst>
                                      </p:cBhvr>
                                      <p:tavLst>
                                        <p:tav tm="0" fmla="#ppt_y-sin(pi*$)/27">
                                          <p:val>
                                            <p:fltVal val="0"/>
                                          </p:val>
                                        </p:tav>
                                        <p:tav tm="100000">
                                          <p:val>
                                            <p:fltVal val="1"/>
                                          </p:val>
                                        </p:tav>
                                      </p:tavLst>
                                    </p:anim>
                                    <p:anim calcmode="lin" valueType="num">
                                      <p:cBhvr>
                                        <p:cTn id="12" dur="246" tmFilter="0, 0; 0.125,0.2665; 0.25,0.4; 0.375,0.465; 0.5,0.5;  0.625,0.535; 0.75,0.6; 0.875,0.7335; 1,1">
                                          <p:stCondLst>
                                            <p:cond delay="2484"/>
                                          </p:stCondLst>
                                        </p:cTn>
                                        <p:tgtEl>
                                          <p:spTgt spid="5"/>
                                        </p:tgtEl>
                                        <p:attrNameLst>
                                          <p:attrName>ppt_y</p:attrName>
                                        </p:attrNameLst>
                                      </p:cBhvr>
                                      <p:tavLst>
                                        <p:tav tm="0" fmla="#ppt_y-sin(pi*$)/81">
                                          <p:val>
                                            <p:fltVal val="0"/>
                                          </p:val>
                                        </p:tav>
                                        <p:tav tm="100000">
                                          <p:val>
                                            <p:fltVal val="1"/>
                                          </p:val>
                                        </p:tav>
                                      </p:tavLst>
                                    </p:anim>
                                    <p:animScale>
                                      <p:cBhvr>
                                        <p:cTn id="13" dur="39">
                                          <p:stCondLst>
                                            <p:cond delay="975"/>
                                          </p:stCondLst>
                                        </p:cTn>
                                        <p:tgtEl>
                                          <p:spTgt spid="5"/>
                                        </p:tgtEl>
                                      </p:cBhvr>
                                      <p:to x="100000" y="60000"/>
                                    </p:animScale>
                                    <p:animScale>
                                      <p:cBhvr>
                                        <p:cTn id="14" dur="249" decel="50000">
                                          <p:stCondLst>
                                            <p:cond delay="1014"/>
                                          </p:stCondLst>
                                        </p:cTn>
                                        <p:tgtEl>
                                          <p:spTgt spid="5"/>
                                        </p:tgtEl>
                                      </p:cBhvr>
                                      <p:to x="100000" y="100000"/>
                                    </p:animScale>
                                    <p:animScale>
                                      <p:cBhvr>
                                        <p:cTn id="15" dur="39">
                                          <p:stCondLst>
                                            <p:cond delay="1968"/>
                                          </p:stCondLst>
                                        </p:cTn>
                                        <p:tgtEl>
                                          <p:spTgt spid="5"/>
                                        </p:tgtEl>
                                      </p:cBhvr>
                                      <p:to x="100000" y="80000"/>
                                    </p:animScale>
                                    <p:animScale>
                                      <p:cBhvr>
                                        <p:cTn id="16" dur="249" decel="50000">
                                          <p:stCondLst>
                                            <p:cond delay="2007"/>
                                          </p:stCondLst>
                                        </p:cTn>
                                        <p:tgtEl>
                                          <p:spTgt spid="5"/>
                                        </p:tgtEl>
                                      </p:cBhvr>
                                      <p:to x="100000" y="100000"/>
                                    </p:animScale>
                                    <p:animScale>
                                      <p:cBhvr>
                                        <p:cTn id="17" dur="39">
                                          <p:stCondLst>
                                            <p:cond delay="2463"/>
                                          </p:stCondLst>
                                        </p:cTn>
                                        <p:tgtEl>
                                          <p:spTgt spid="5"/>
                                        </p:tgtEl>
                                      </p:cBhvr>
                                      <p:to x="100000" y="90000"/>
                                    </p:animScale>
                                    <p:animScale>
                                      <p:cBhvr>
                                        <p:cTn id="18" dur="249" decel="50000">
                                          <p:stCondLst>
                                            <p:cond delay="2502"/>
                                          </p:stCondLst>
                                        </p:cTn>
                                        <p:tgtEl>
                                          <p:spTgt spid="5"/>
                                        </p:tgtEl>
                                      </p:cBhvr>
                                      <p:to x="100000" y="100000"/>
                                    </p:animScale>
                                    <p:animScale>
                                      <p:cBhvr>
                                        <p:cTn id="19" dur="39">
                                          <p:stCondLst>
                                            <p:cond delay="2712"/>
                                          </p:stCondLst>
                                        </p:cTn>
                                        <p:tgtEl>
                                          <p:spTgt spid="5"/>
                                        </p:tgtEl>
                                      </p:cBhvr>
                                      <p:to x="100000" y="95000"/>
                                    </p:animScale>
                                    <p:animScale>
                                      <p:cBhvr>
                                        <p:cTn id="20" dur="249" decel="50000">
                                          <p:stCondLst>
                                            <p:cond delay="2751"/>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pic>
        <p:nvPicPr>
          <p:cNvPr id="4" name="Picture 4" descr="http://www.winmates.net/imagen/psico/penfield.jpg"/>
          <p:cNvPicPr>
            <a:picLocks noGrp="1" noChangeAspect="1" noChangeArrowheads="1"/>
          </p:cNvPicPr>
          <p:nvPr>
            <p:ph idx="1"/>
          </p:nvPr>
        </p:nvPicPr>
        <p:blipFill>
          <a:blip r:embed="rId2" cstate="print"/>
          <a:srcRect/>
          <a:stretch>
            <a:fillRect/>
          </a:stretch>
        </p:blipFill>
        <p:spPr bwMode="auto">
          <a:xfrm>
            <a:off x="0" y="1556792"/>
            <a:ext cx="9048674" cy="4882927"/>
          </a:xfrm>
          <a:prstGeom prst="rect">
            <a:avLst/>
          </a:prstGeom>
          <a:noFill/>
          <a:ln w="38100">
            <a:solidFill>
              <a:srgbClr val="FF0000"/>
            </a:solidFill>
          </a:ln>
        </p:spPr>
      </p:pic>
      <p:pic>
        <p:nvPicPr>
          <p:cNvPr id="5" name="Picture 4" descr="http://www.diagnosticomedico.es/photos/88124/6698-0.jpg"/>
          <p:cNvPicPr>
            <a:picLocks noChangeAspect="1" noChangeArrowheads="1"/>
          </p:cNvPicPr>
          <p:nvPr/>
        </p:nvPicPr>
        <p:blipFill>
          <a:blip r:embed="rId3" cstate="print"/>
          <a:srcRect/>
          <a:stretch>
            <a:fillRect/>
          </a:stretch>
        </p:blipFill>
        <p:spPr bwMode="auto">
          <a:xfrm>
            <a:off x="7552992" y="0"/>
            <a:ext cx="1591007" cy="1772816"/>
          </a:xfrm>
          <a:prstGeom prst="rect">
            <a:avLst/>
          </a:prstGeom>
          <a:noFill/>
        </p:spPr>
      </p:pic>
      <p:cxnSp>
        <p:nvCxnSpPr>
          <p:cNvPr id="7" name="6 Conector recto"/>
          <p:cNvCxnSpPr/>
          <p:nvPr/>
        </p:nvCxnSpPr>
        <p:spPr>
          <a:xfrm>
            <a:off x="6444208" y="1556792"/>
            <a:ext cx="72008" cy="4896544"/>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0" name="9 Conector recto de flecha"/>
          <p:cNvCxnSpPr/>
          <p:nvPr/>
        </p:nvCxnSpPr>
        <p:spPr>
          <a:xfrm>
            <a:off x="6444208" y="1988840"/>
            <a:ext cx="576064"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10 Conector recto de flecha"/>
          <p:cNvCxnSpPr/>
          <p:nvPr/>
        </p:nvCxnSpPr>
        <p:spPr>
          <a:xfrm>
            <a:off x="6516216" y="5733256"/>
            <a:ext cx="576064"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5536" y="620688"/>
            <a:ext cx="8229600" cy="1066800"/>
          </a:xfrm>
        </p:spPr>
        <p:txBody>
          <a:bodyPr>
            <a:normAutofit/>
          </a:bodyPr>
          <a:lstStyle/>
          <a:p>
            <a:r>
              <a:rPr lang="es-EC" sz="2000" dirty="0" smtClean="0"/>
              <a:t>DETECCIÓN DE LA </a:t>
            </a:r>
            <a:r>
              <a:rPr lang="es-EC" sz="2000" u="sng" dirty="0" smtClean="0"/>
              <a:t>ACELERACIÓN LINEAL</a:t>
            </a:r>
            <a:r>
              <a:rPr lang="es-EC" sz="2000" dirty="0" smtClean="0"/>
              <a:t/>
            </a:r>
            <a:br>
              <a:rPr lang="es-EC" sz="2000" dirty="0" smtClean="0"/>
            </a:br>
            <a:r>
              <a:rPr lang="es-EC" sz="2000" dirty="0" smtClean="0"/>
              <a:t>por el Utrículo y el Sáculo…</a:t>
            </a:r>
            <a:endParaRPr lang="es-EC" sz="2000" dirty="0"/>
          </a:p>
        </p:txBody>
      </p:sp>
      <p:pic>
        <p:nvPicPr>
          <p:cNvPr id="11266" name="Picture 2" descr="http://i234.photobucket.com/albums/ee245/ipepucela/empujon.gif"/>
          <p:cNvPicPr>
            <a:picLocks noChangeAspect="1" noChangeArrowheads="1" noCrop="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80112" y="1196752"/>
            <a:ext cx="3024333" cy="28083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 xmlns:a14="http://schemas.microsoft.com/office/drawing/2010/main">
                <a:solidFill>
                  <a:srgbClr val="FFFFFF"/>
                </a:solidFill>
              </a14:hiddenFill>
            </a:ext>
          </a:extLst>
        </p:spPr>
      </p:pic>
      <p:sp>
        <p:nvSpPr>
          <p:cNvPr id="8" name="7 Rectángulo redondeado"/>
          <p:cNvSpPr/>
          <p:nvPr/>
        </p:nvSpPr>
        <p:spPr>
          <a:xfrm>
            <a:off x="539552" y="3137043"/>
            <a:ext cx="1584176" cy="7920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dirty="0" smtClean="0"/>
              <a:t>Impulso </a:t>
            </a:r>
            <a:endParaRPr lang="es-EC" dirty="0"/>
          </a:p>
        </p:txBody>
      </p:sp>
      <p:sp>
        <p:nvSpPr>
          <p:cNvPr id="9" name="8 Rectángulo redondeado"/>
          <p:cNvSpPr/>
          <p:nvPr/>
        </p:nvSpPr>
        <p:spPr>
          <a:xfrm>
            <a:off x="2051720" y="2204864"/>
            <a:ext cx="1584176" cy="7920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dirty="0" smtClean="0"/>
              <a:t>Otolitos </a:t>
            </a:r>
            <a:endParaRPr lang="es-EC" dirty="0"/>
          </a:p>
        </p:txBody>
      </p:sp>
      <p:sp>
        <p:nvSpPr>
          <p:cNvPr id="10" name="9 Rectángulo redondeado"/>
          <p:cNvSpPr/>
          <p:nvPr/>
        </p:nvSpPr>
        <p:spPr>
          <a:xfrm>
            <a:off x="2699792" y="3068960"/>
            <a:ext cx="1584176" cy="7920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sz="1600" dirty="0" smtClean="0"/>
              <a:t>Cilios </a:t>
            </a:r>
            <a:r>
              <a:rPr lang="es-EC" sz="1400" dirty="0" smtClean="0"/>
              <a:t>de</a:t>
            </a:r>
            <a:r>
              <a:rPr lang="es-EC" sz="1600" dirty="0" smtClean="0"/>
              <a:t> las </a:t>
            </a:r>
            <a:r>
              <a:rPr lang="es-EC" sz="1400" dirty="0" smtClean="0"/>
              <a:t>células </a:t>
            </a:r>
            <a:r>
              <a:rPr lang="es-EC" sz="1600" dirty="0" smtClean="0"/>
              <a:t>pilosas</a:t>
            </a:r>
            <a:endParaRPr lang="es-EC" sz="1600" dirty="0"/>
          </a:p>
        </p:txBody>
      </p:sp>
      <p:sp>
        <p:nvSpPr>
          <p:cNvPr id="11" name="10 Rectángulo redondeado"/>
          <p:cNvSpPr/>
          <p:nvPr/>
        </p:nvSpPr>
        <p:spPr>
          <a:xfrm>
            <a:off x="3347864" y="3933056"/>
            <a:ext cx="1584176" cy="7920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dirty="0" smtClean="0"/>
              <a:t>Centros nerviosos</a:t>
            </a:r>
            <a:endParaRPr lang="es-EC" dirty="0"/>
          </a:p>
        </p:txBody>
      </p:sp>
      <p:sp>
        <p:nvSpPr>
          <p:cNvPr id="12" name="11 Rectángulo redondeado"/>
          <p:cNvSpPr/>
          <p:nvPr/>
        </p:nvSpPr>
        <p:spPr>
          <a:xfrm>
            <a:off x="4211960" y="4797152"/>
            <a:ext cx="1584176" cy="7920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sz="1600" dirty="0" smtClean="0"/>
              <a:t>Sensación de ir cayendo hacia atrás</a:t>
            </a:r>
            <a:endParaRPr lang="es-EC" sz="1600" dirty="0"/>
          </a:p>
        </p:txBody>
      </p:sp>
      <p:sp>
        <p:nvSpPr>
          <p:cNvPr id="13" name="12 Rectángulo redondeado"/>
          <p:cNvSpPr/>
          <p:nvPr/>
        </p:nvSpPr>
        <p:spPr>
          <a:xfrm>
            <a:off x="4860032" y="5733256"/>
            <a:ext cx="1584176" cy="7920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dirty="0" smtClean="0"/>
              <a:t>Equilibrio </a:t>
            </a:r>
            <a:endParaRPr lang="es-EC" dirty="0"/>
          </a:p>
        </p:txBody>
      </p:sp>
      <p:cxnSp>
        <p:nvCxnSpPr>
          <p:cNvPr id="14" name="13 Conector recto de flecha"/>
          <p:cNvCxnSpPr/>
          <p:nvPr/>
        </p:nvCxnSpPr>
        <p:spPr>
          <a:xfrm flipV="1">
            <a:off x="1187624" y="2600908"/>
            <a:ext cx="720080" cy="396044"/>
          </a:xfrm>
          <a:prstGeom prst="straightConnector1">
            <a:avLst/>
          </a:prstGeom>
          <a:ln>
            <a:solidFill>
              <a:srgbClr val="00B0F0"/>
            </a:solidFill>
            <a:tailEnd type="arrow"/>
          </a:ln>
        </p:spPr>
        <p:style>
          <a:lnRef idx="3">
            <a:schemeClr val="dk1"/>
          </a:lnRef>
          <a:fillRef idx="0">
            <a:schemeClr val="dk1"/>
          </a:fillRef>
          <a:effectRef idx="2">
            <a:schemeClr val="dk1"/>
          </a:effectRef>
          <a:fontRef idx="minor">
            <a:schemeClr val="tx1"/>
          </a:fontRef>
        </p:style>
      </p:cxnSp>
      <p:sp>
        <p:nvSpPr>
          <p:cNvPr id="15" name="14 CuadroTexto"/>
          <p:cNvSpPr txBox="1"/>
          <p:nvPr/>
        </p:nvSpPr>
        <p:spPr>
          <a:xfrm>
            <a:off x="179512" y="5877272"/>
            <a:ext cx="4536504" cy="584775"/>
          </a:xfrm>
          <a:prstGeom prst="rect">
            <a:avLst/>
          </a:prstGeom>
          <a:noFill/>
        </p:spPr>
        <p:txBody>
          <a:bodyPr wrap="square" rtlCol="0">
            <a:spAutoFit/>
          </a:bodyPr>
          <a:lstStyle/>
          <a:p>
            <a:pPr algn="ctr"/>
            <a:r>
              <a:rPr lang="es-GT" sz="1600" dirty="0" smtClean="0"/>
              <a:t>Máculas </a:t>
            </a:r>
            <a:r>
              <a:rPr lang="es-GT" sz="1600" b="1" u="sng" dirty="0" smtClean="0"/>
              <a:t>no intervienen</a:t>
            </a:r>
            <a:r>
              <a:rPr lang="es-GT" sz="1600" dirty="0" smtClean="0"/>
              <a:t> en la determinación de la </a:t>
            </a:r>
            <a:r>
              <a:rPr lang="es-GT" sz="1600" u="sng" dirty="0" smtClean="0"/>
              <a:t>VELOCIDAD LINEAL</a:t>
            </a:r>
            <a:endParaRPr lang="es-ES" sz="1600" u="sng" dirty="0"/>
          </a:p>
        </p:txBody>
      </p:sp>
    </p:spTree>
    <p:extLst>
      <p:ext uri="{BB962C8B-B14F-4D97-AF65-F5344CB8AC3E}">
        <p14:creationId xmlns="" xmlns:p14="http://schemas.microsoft.com/office/powerpoint/2010/main" val="290403835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5536" y="908720"/>
            <a:ext cx="8229600" cy="1066800"/>
          </a:xfrm>
        </p:spPr>
        <p:txBody>
          <a:bodyPr>
            <a:noAutofit/>
          </a:bodyPr>
          <a:lstStyle/>
          <a:p>
            <a:pPr algn="ctr"/>
            <a:r>
              <a:rPr lang="es-EC" sz="2000" b="1" dirty="0" smtClean="0"/>
              <a:t>DETECCIÓN DE LA ROTACIÓN DE LA CABEZA POR LOS CONDUCTOS SEMICIRCULARES</a:t>
            </a:r>
            <a:endParaRPr lang="es-EC" sz="2000" b="1" dirty="0"/>
          </a:p>
        </p:txBody>
      </p:sp>
      <p:pic>
        <p:nvPicPr>
          <p:cNvPr id="1026" name="Picture 2" descr="http://www.nopuedocreer.com/quelohayaninventado/wp-content/images/2007/07/828871021_2ed6056cb2_o.gif"/>
          <p:cNvPicPr>
            <a:picLocks noChangeAspect="1" noChangeArrowheads="1" noCrop="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004048" y="2348880"/>
            <a:ext cx="2809875" cy="3743325"/>
          </a:xfrm>
          <a:prstGeom prst="rect">
            <a:avLst/>
          </a:prstGeom>
          <a:noFill/>
          <a:extLst>
            <a:ext uri="{909E8E84-426E-40DD-AFC4-6F175D3DCCD1}">
              <a14:hiddenFill xmlns="" xmlns:a14="http://schemas.microsoft.com/office/drawing/2010/main">
                <a:solidFill>
                  <a:srgbClr val="FFFFFF"/>
                </a:solidFill>
              </a14:hiddenFill>
            </a:ext>
          </a:extLst>
        </p:spPr>
      </p:pic>
      <p:sp>
        <p:nvSpPr>
          <p:cNvPr id="4" name="3 Rectángulo redondeado"/>
          <p:cNvSpPr/>
          <p:nvPr/>
        </p:nvSpPr>
        <p:spPr>
          <a:xfrm>
            <a:off x="1348015" y="2348880"/>
            <a:ext cx="2520280" cy="10081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dirty="0" smtClean="0"/>
              <a:t>Aceleración angular</a:t>
            </a:r>
            <a:endParaRPr lang="es-EC" dirty="0"/>
          </a:p>
        </p:txBody>
      </p:sp>
      <p:sp>
        <p:nvSpPr>
          <p:cNvPr id="7" name="6 Rectángulo redondeado"/>
          <p:cNvSpPr/>
          <p:nvPr/>
        </p:nvSpPr>
        <p:spPr>
          <a:xfrm>
            <a:off x="1370317" y="3573016"/>
            <a:ext cx="2520280" cy="10081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dirty="0" smtClean="0"/>
              <a:t>Actúa la endolinfa </a:t>
            </a:r>
            <a:endParaRPr lang="es-EC" dirty="0"/>
          </a:p>
        </p:txBody>
      </p:sp>
      <p:sp>
        <p:nvSpPr>
          <p:cNvPr id="8" name="7 Rectángulo redondeado"/>
          <p:cNvSpPr/>
          <p:nvPr/>
        </p:nvSpPr>
        <p:spPr>
          <a:xfrm>
            <a:off x="1403648" y="4869160"/>
            <a:ext cx="2615622" cy="13681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sz="1400" dirty="0" smtClean="0"/>
              <a:t>No mantienen equilibrio estático  sino detectan el inicio o el final del movimiento rotacional</a:t>
            </a:r>
            <a:endParaRPr lang="es-EC" sz="1400" dirty="0"/>
          </a:p>
        </p:txBody>
      </p:sp>
      <p:sp>
        <p:nvSpPr>
          <p:cNvPr id="9" name="8 CuadroTexto"/>
          <p:cNvSpPr txBox="1"/>
          <p:nvPr/>
        </p:nvSpPr>
        <p:spPr>
          <a:xfrm>
            <a:off x="0" y="5229200"/>
            <a:ext cx="1080120" cy="461665"/>
          </a:xfrm>
          <a:prstGeom prst="rect">
            <a:avLst/>
          </a:prstGeom>
          <a:noFill/>
        </p:spPr>
        <p:txBody>
          <a:bodyPr wrap="square" rtlCol="0">
            <a:spAutoFit/>
          </a:bodyPr>
          <a:lstStyle/>
          <a:p>
            <a:pPr algn="ctr"/>
            <a:r>
              <a:rPr lang="es-GT" sz="1200" i="1" dirty="0" smtClean="0"/>
              <a:t>Tipo de adaptación </a:t>
            </a:r>
            <a:endParaRPr lang="es-ES" sz="1200" i="1" dirty="0"/>
          </a:p>
        </p:txBody>
      </p:sp>
      <p:cxnSp>
        <p:nvCxnSpPr>
          <p:cNvPr id="11" name="10 Conector recto de flecha"/>
          <p:cNvCxnSpPr/>
          <p:nvPr/>
        </p:nvCxnSpPr>
        <p:spPr>
          <a:xfrm>
            <a:off x="899592" y="5445224"/>
            <a:ext cx="432048"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21246819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pic>
        <p:nvPicPr>
          <p:cNvPr id="4" name="piñata.wmv">
            <a:hlinkClick r:id="" action="ppaction://media"/>
          </p:cNvPr>
          <p:cNvPicPr>
            <a:picLocks noGrp="1" noRot="1" noChangeAspect="1"/>
          </p:cNvPicPr>
          <p:nvPr>
            <p:ph idx="1"/>
            <a:videoFile r:link="rId1"/>
          </p:nvPr>
        </p:nvPicPr>
        <p:blipFill>
          <a:blip r:embed="rId3" cstate="print"/>
          <a:stretch>
            <a:fillRect/>
          </a:stretch>
        </p:blipFill>
        <p:spPr>
          <a:xfrm>
            <a:off x="971600" y="908720"/>
            <a:ext cx="7334548" cy="5500911"/>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807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836712"/>
            <a:ext cx="8208912" cy="817160"/>
          </a:xfrm>
        </p:spPr>
        <p:txBody>
          <a:bodyPr>
            <a:noAutofit/>
          </a:bodyPr>
          <a:lstStyle/>
          <a:p>
            <a:r>
              <a:rPr lang="es-EC" sz="2000" b="1" i="1" dirty="0" smtClean="0"/>
              <a:t>MECANISMOS VESTIBULARES PARA ESTABILIZAR LOS OJOS</a:t>
            </a:r>
            <a:endParaRPr lang="es-EC" sz="2000" b="1" i="1" dirty="0"/>
          </a:p>
        </p:txBody>
      </p:sp>
      <p:sp>
        <p:nvSpPr>
          <p:cNvPr id="3" name="2 Marcador de contenido"/>
          <p:cNvSpPr>
            <a:spLocks noGrp="1"/>
          </p:cNvSpPr>
          <p:nvPr>
            <p:ph idx="1"/>
          </p:nvPr>
        </p:nvSpPr>
        <p:spPr>
          <a:xfrm>
            <a:off x="971600" y="2060848"/>
            <a:ext cx="3384377" cy="3771781"/>
          </a:xfrm>
        </p:spPr>
        <p:txBody>
          <a:bodyPr>
            <a:normAutofit/>
          </a:bodyPr>
          <a:lstStyle/>
          <a:p>
            <a:pPr algn="just"/>
            <a:r>
              <a:rPr lang="es-EC" sz="1600" dirty="0" smtClean="0"/>
              <a:t>Cada vez que la cabeza realiza un giro brusco las señales de los conductos semicirculares hacen que los ojos roten en una dirección igual pero opuesta a la suya </a:t>
            </a:r>
          </a:p>
          <a:p>
            <a:pPr algn="just"/>
            <a:endParaRPr lang="es-EC" sz="1600" dirty="0" smtClean="0"/>
          </a:p>
          <a:p>
            <a:pPr algn="just"/>
            <a:r>
              <a:rPr lang="es-EC" sz="1600" dirty="0" smtClean="0"/>
              <a:t>Se produce por los reflejos transmitidos a través de los núcleos vestibulares y reticulares y del fascículo longitudinal medial </a:t>
            </a:r>
            <a:endParaRPr lang="es-EC" sz="1600" dirty="0"/>
          </a:p>
        </p:txBody>
      </p:sp>
      <p:pic>
        <p:nvPicPr>
          <p:cNvPr id="2050" name="Picture 2" descr="http://i269.photobucket.com/albums/jj43/comentarioshi5/gifs-animados/Personas/Ojos/Ojos-26.gif"/>
          <p:cNvPicPr>
            <a:picLocks noChangeAspect="1" noChangeArrowheads="1" noCrop="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572000" y="2492896"/>
            <a:ext cx="4172294" cy="187753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19207984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C" sz="2800" dirty="0" smtClean="0"/>
              <a:t>FACTORES RELACIONADOS CON EL EQUILIBRIO</a:t>
            </a:r>
            <a:endParaRPr lang="es-EC" sz="2800" dirty="0"/>
          </a:p>
        </p:txBody>
      </p:sp>
      <p:sp>
        <p:nvSpPr>
          <p:cNvPr id="3" name="2 Marcador de contenido"/>
          <p:cNvSpPr>
            <a:spLocks noGrp="1"/>
          </p:cNvSpPr>
          <p:nvPr>
            <p:ph idx="1"/>
          </p:nvPr>
        </p:nvSpPr>
        <p:spPr>
          <a:xfrm>
            <a:off x="1043493" y="2323652"/>
            <a:ext cx="4032563" cy="3508977"/>
          </a:xfrm>
        </p:spPr>
        <p:txBody>
          <a:bodyPr/>
          <a:lstStyle/>
          <a:p>
            <a:pPr marL="525780" indent="-457200" algn="just">
              <a:buFont typeface="+mj-lt"/>
              <a:buAutoNum type="arabicPeriod"/>
            </a:pPr>
            <a:r>
              <a:rPr lang="es-EC" sz="1800" dirty="0" smtClean="0"/>
              <a:t>Propiorreceptores del cuello</a:t>
            </a:r>
          </a:p>
          <a:p>
            <a:pPr marL="525780" indent="-457200" algn="just">
              <a:buFont typeface="+mj-lt"/>
              <a:buAutoNum type="arabicPeriod"/>
            </a:pPr>
            <a:r>
              <a:rPr lang="es-EC" sz="1800" dirty="0" smtClean="0"/>
              <a:t>Información propiosensible y exterosensible procedente de otras partes del cuerpo</a:t>
            </a:r>
          </a:p>
          <a:p>
            <a:pPr marL="525780" indent="-457200" algn="just">
              <a:buFont typeface="+mj-lt"/>
              <a:buAutoNum type="arabicPeriod"/>
            </a:pPr>
            <a:r>
              <a:rPr lang="es-EC" sz="1800" dirty="0" smtClean="0"/>
              <a:t>Importancia de la información visual en el mantenimientos del equilibrio</a:t>
            </a:r>
          </a:p>
          <a:p>
            <a:pPr marL="525780" indent="-457200" algn="just">
              <a:buFont typeface="+mj-lt"/>
              <a:buAutoNum type="arabicPeriod"/>
            </a:pPr>
            <a:r>
              <a:rPr lang="es-EC" sz="1800" dirty="0" smtClean="0"/>
              <a:t>Conexiones neuronales del aparato vestibular con el sistema nerviosos central</a:t>
            </a:r>
          </a:p>
          <a:p>
            <a:pPr marL="525780" indent="-457200" algn="just">
              <a:buFont typeface="+mj-lt"/>
              <a:buAutoNum type="arabicPeriod"/>
            </a:pPr>
            <a:endParaRPr lang="es-EC" dirty="0"/>
          </a:p>
        </p:txBody>
      </p:sp>
      <p:pic>
        <p:nvPicPr>
          <p:cNvPr id="307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148064" y="2420888"/>
            <a:ext cx="3534939" cy="28083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28933116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b="1" dirty="0" smtClean="0"/>
              <a:t>Maniobras de </a:t>
            </a:r>
            <a:r>
              <a:rPr lang="es-ES" b="1" dirty="0" err="1" smtClean="0"/>
              <a:t>Epley</a:t>
            </a:r>
            <a:r>
              <a:rPr lang="es-ES" b="1" dirty="0" smtClean="0"/>
              <a:t> </a:t>
            </a:r>
            <a:endParaRPr lang="es-ES" dirty="0"/>
          </a:p>
        </p:txBody>
      </p:sp>
      <p:sp>
        <p:nvSpPr>
          <p:cNvPr id="3" name="2 Marcador de contenido"/>
          <p:cNvSpPr>
            <a:spLocks noGrp="1"/>
          </p:cNvSpPr>
          <p:nvPr>
            <p:ph idx="1"/>
          </p:nvPr>
        </p:nvSpPr>
        <p:spPr/>
        <p:txBody>
          <a:bodyPr>
            <a:normAutofit/>
          </a:bodyPr>
          <a:lstStyle/>
          <a:p>
            <a:pPr algn="just"/>
            <a:r>
              <a:rPr lang="es-ES" sz="1600" dirty="0" smtClean="0"/>
              <a:t>Sentada en la cama con la cabeza girada unos 45º hacia el lado del oído en el que tiene el problema. Se coloca una almohada para que cuando el paciente se tumbe ésta quede a la altura de los hombros, no de la cabeza.</a:t>
            </a:r>
          </a:p>
          <a:p>
            <a:pPr algn="just"/>
            <a:endParaRPr lang="es-ES" sz="1600" dirty="0" smtClean="0"/>
          </a:p>
          <a:p>
            <a:pPr algn="just"/>
            <a:r>
              <a:rPr lang="es-ES" sz="1600" dirty="0" smtClean="0"/>
              <a:t>A continuación, la persona debe acostarse rápidamente con los hombros en la almohada, el cuello extendido y la cabeza, en la posición en la que estaba girada, reposa sobre la cama, de forma que el oído dañado queda debajo. En esta postura tiene que permanecer unos 30 segundos.</a:t>
            </a:r>
          </a:p>
          <a:p>
            <a:pPr algn="just"/>
            <a:endParaRPr lang="es-ES" sz="1600" dirty="0" smtClean="0"/>
          </a:p>
          <a:p>
            <a:pPr algn="just"/>
            <a:r>
              <a:rPr lang="es-ES" sz="1600" dirty="0" smtClean="0"/>
              <a:t>Para llegar a la siguiente posición el individuo tiene que girar la cabeza, sin levantarla de la cama, unos 90º hacia el lado contrario y permanecer así otros 30 segundos. El paso siguiente es volver a girar la cabeza , esta vez junto con el cuerpo, otros 90º y tras aguantar medio minuto el último movimiento consiste en incorporarse por el lado en el que se encuentre y quedarse sentado en la cama.</a:t>
            </a:r>
          </a:p>
          <a:p>
            <a:pPr algn="just">
              <a:buNone/>
            </a:pPr>
            <a:endParaRPr lang="es-ES" sz="1600"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pic>
        <p:nvPicPr>
          <p:cNvPr id="4" name="EPLEY.wmv">
            <a:hlinkClick r:id="" action="ppaction://media"/>
          </p:cNvPr>
          <p:cNvPicPr>
            <a:picLocks noGrp="1" noRot="1" noChangeAspect="1"/>
          </p:cNvPicPr>
          <p:nvPr>
            <p:ph idx="1"/>
            <a:videoFile r:link="rId1"/>
          </p:nvPr>
        </p:nvPicPr>
        <p:blipFill>
          <a:blip r:embed="rId3" cstate="print"/>
          <a:stretch>
            <a:fillRect/>
          </a:stretch>
        </p:blipFill>
        <p:spPr>
          <a:xfrm>
            <a:off x="971600" y="980728"/>
            <a:ext cx="7046516" cy="5284887"/>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98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dirty="0"/>
          </a:p>
        </p:txBody>
      </p:sp>
      <p:sp>
        <p:nvSpPr>
          <p:cNvPr id="3" name="2 Marcador de contenido"/>
          <p:cNvSpPr>
            <a:spLocks noGrp="1"/>
          </p:cNvSpPr>
          <p:nvPr>
            <p:ph idx="1"/>
          </p:nvPr>
        </p:nvSpPr>
        <p:spPr/>
        <p:txBody>
          <a:bodyPr/>
          <a:lstStyle/>
          <a:p>
            <a:pPr algn="ctr">
              <a:buNone/>
            </a:pPr>
            <a:r>
              <a:rPr lang="es-GT" dirty="0" smtClean="0"/>
              <a:t>Ser Feliz o Ser Infeliz es una opción…</a:t>
            </a:r>
          </a:p>
          <a:p>
            <a:pPr algn="ctr">
              <a:buNone/>
            </a:pPr>
            <a:endParaRPr lang="es-GT" dirty="0" smtClean="0"/>
          </a:p>
          <a:p>
            <a:pPr algn="ctr">
              <a:buNone/>
            </a:pPr>
            <a:r>
              <a:rPr lang="es-GT" dirty="0" smtClean="0"/>
              <a:t>¿Qué prefieres?... No, en serio ¿Qué prefieres?</a:t>
            </a:r>
          </a:p>
          <a:p>
            <a:pPr algn="ctr">
              <a:buNone/>
            </a:pPr>
            <a:endParaRPr lang="es-E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5536" y="4437112"/>
            <a:ext cx="8445624" cy="1642864"/>
          </a:xfrm>
        </p:spPr>
        <p:txBody>
          <a:bodyPr>
            <a:noAutofit/>
          </a:bodyPr>
          <a:lstStyle/>
          <a:p>
            <a:pPr algn="r"/>
            <a:r>
              <a:rPr lang="es-GT" sz="9600" dirty="0" smtClean="0">
                <a:latin typeface="Kunstler Script" pitchFamily="66" charset="0"/>
              </a:rPr>
              <a:t>Gracias…</a:t>
            </a:r>
            <a:endParaRPr lang="es-ES" sz="9600" dirty="0">
              <a:latin typeface="Kunstler Script" pitchFamily="66" charset="0"/>
            </a:endParaRPr>
          </a:p>
        </p:txBody>
      </p:sp>
      <p:sp>
        <p:nvSpPr>
          <p:cNvPr id="3" name="2 Marcador de contenido"/>
          <p:cNvSpPr>
            <a:spLocks noGrp="1"/>
          </p:cNvSpPr>
          <p:nvPr>
            <p:ph idx="1"/>
          </p:nvPr>
        </p:nvSpPr>
        <p:spPr/>
        <p:txBody>
          <a:bodyPr/>
          <a:lstStyle/>
          <a:p>
            <a:endParaRPr lang="es-E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pic>
        <p:nvPicPr>
          <p:cNvPr id="4" name="penfield original.wmv">
            <a:hlinkClick r:id="" action="ppaction://media"/>
          </p:cNvPr>
          <p:cNvPicPr>
            <a:picLocks noGrp="1" noRot="1" noChangeAspect="1"/>
          </p:cNvPicPr>
          <p:nvPr>
            <p:ph idx="1"/>
            <a:videoFile r:link="rId1"/>
          </p:nvPr>
        </p:nvPicPr>
        <p:blipFill>
          <a:blip r:embed="rId3" cstate="print"/>
          <a:stretch>
            <a:fillRect/>
          </a:stretch>
        </p:blipFill>
        <p:spPr>
          <a:xfrm>
            <a:off x="971600" y="908720"/>
            <a:ext cx="7238537" cy="5428903"/>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556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GT" sz="2800" dirty="0" smtClean="0"/>
              <a:t>Corteza Motora Primaria, CMP</a:t>
            </a:r>
            <a:endParaRPr lang="es-ES" sz="2800" dirty="0"/>
          </a:p>
        </p:txBody>
      </p:sp>
      <p:sp>
        <p:nvSpPr>
          <p:cNvPr id="3" name="2 Marcador de contenido"/>
          <p:cNvSpPr>
            <a:spLocks noGrp="1"/>
          </p:cNvSpPr>
          <p:nvPr>
            <p:ph idx="1"/>
          </p:nvPr>
        </p:nvSpPr>
        <p:spPr>
          <a:xfrm>
            <a:off x="457200" y="2249424"/>
            <a:ext cx="3682752" cy="4325112"/>
          </a:xfrm>
        </p:spPr>
        <p:txBody>
          <a:bodyPr>
            <a:normAutofit/>
          </a:bodyPr>
          <a:lstStyle/>
          <a:p>
            <a:pPr algn="just"/>
            <a:r>
              <a:rPr lang="es-GT" sz="1400" dirty="0" smtClean="0"/>
              <a:t>Más de la mitad de la corteza motora primaria controla los músculos de las manos y el habla</a:t>
            </a:r>
          </a:p>
          <a:p>
            <a:pPr algn="just"/>
            <a:r>
              <a:rPr lang="es-GT" sz="1400" dirty="0" smtClean="0"/>
              <a:t>La estimulación puntual de áreas motoras provoca la contracción de un grupo de músculos, rara vez de uno sólo…(activa un movimiento)</a:t>
            </a:r>
          </a:p>
          <a:p>
            <a:pPr algn="just"/>
            <a:endParaRPr lang="es-GT" sz="1400" dirty="0" smtClean="0"/>
          </a:p>
          <a:p>
            <a:pPr algn="just"/>
            <a:endParaRPr lang="es-ES" sz="1400" dirty="0"/>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499992" y="2060848"/>
            <a:ext cx="4172011" cy="367240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pic>
        <p:nvPicPr>
          <p:cNvPr id="4" name="SDAHA.wmv">
            <a:hlinkClick r:id="" action="ppaction://media"/>
          </p:cNvPr>
          <p:cNvPicPr>
            <a:picLocks noGrp="1" noRot="1" noChangeAspect="1"/>
          </p:cNvPicPr>
          <p:nvPr>
            <p:ph idx="1"/>
            <a:videoFile r:link="rId1"/>
          </p:nvPr>
        </p:nvPicPr>
        <p:blipFill>
          <a:blip r:embed="rId3" cstate="print"/>
          <a:stretch>
            <a:fillRect/>
          </a:stretch>
        </p:blipFill>
        <p:spPr>
          <a:xfrm>
            <a:off x="1043608" y="908720"/>
            <a:ext cx="7046516" cy="5284887"/>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630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46856" y="476672"/>
            <a:ext cx="8229600" cy="1066800"/>
          </a:xfrm>
        </p:spPr>
        <p:txBody>
          <a:bodyPr>
            <a:normAutofit/>
          </a:bodyPr>
          <a:lstStyle/>
          <a:p>
            <a:r>
              <a:rPr lang="es-GT" sz="2400" dirty="0" smtClean="0"/>
              <a:t>Área </a:t>
            </a:r>
            <a:r>
              <a:rPr lang="es-GT" sz="2400" dirty="0" err="1" smtClean="0"/>
              <a:t>Premotora</a:t>
            </a:r>
            <a:endParaRPr lang="es-ES" sz="2400" dirty="0"/>
          </a:p>
        </p:txBody>
      </p:sp>
      <p:sp>
        <p:nvSpPr>
          <p:cNvPr id="3" name="2 Marcador de contenido"/>
          <p:cNvSpPr>
            <a:spLocks noGrp="1"/>
          </p:cNvSpPr>
          <p:nvPr>
            <p:ph idx="1"/>
          </p:nvPr>
        </p:nvSpPr>
        <p:spPr>
          <a:xfrm>
            <a:off x="467544" y="1916832"/>
            <a:ext cx="4474840" cy="4325112"/>
          </a:xfrm>
        </p:spPr>
        <p:txBody>
          <a:bodyPr>
            <a:noAutofit/>
          </a:bodyPr>
          <a:lstStyle/>
          <a:p>
            <a:pPr algn="just">
              <a:buFont typeface="Wingdings" pitchFamily="2" charset="2"/>
              <a:buChar char="ü"/>
            </a:pPr>
            <a:r>
              <a:rPr lang="es-GT" sz="1600" dirty="0" smtClean="0"/>
              <a:t>1-3cm delante de la CMP y se extiende hacia el surco lateral y hacia arriba (donde limita con la CMS)</a:t>
            </a:r>
          </a:p>
          <a:p>
            <a:pPr algn="just">
              <a:buFont typeface="Wingdings" pitchFamily="2" charset="2"/>
              <a:buChar char="ü"/>
            </a:pPr>
            <a:r>
              <a:rPr lang="es-GT" sz="1600" dirty="0" smtClean="0"/>
              <a:t>Organización topográfica similar al homúnculo motor con el tórax y piernas cerca de la cisura longitudinal</a:t>
            </a:r>
          </a:p>
          <a:p>
            <a:pPr algn="just">
              <a:buFont typeface="Wingdings" pitchFamily="2" charset="2"/>
              <a:buChar char="ü"/>
            </a:pPr>
            <a:endParaRPr lang="es-GT" sz="1600" dirty="0" smtClean="0"/>
          </a:p>
          <a:p>
            <a:pPr algn="just">
              <a:buFont typeface="Wingdings" pitchFamily="2" charset="2"/>
              <a:buChar char="ü"/>
            </a:pPr>
            <a:r>
              <a:rPr lang="es-GT" sz="1600" dirty="0" smtClean="0"/>
              <a:t>-Imagen Motora- Muscular Total (parte más anterior del Área </a:t>
            </a:r>
            <a:r>
              <a:rPr lang="es-GT" sz="1600" dirty="0" err="1" smtClean="0"/>
              <a:t>Premotora</a:t>
            </a:r>
            <a:r>
              <a:rPr lang="es-GT" sz="1600" dirty="0" smtClean="0"/>
              <a:t>)</a:t>
            </a:r>
          </a:p>
          <a:p>
            <a:pPr algn="just">
              <a:buFont typeface="Wingdings" pitchFamily="2" charset="2"/>
              <a:buChar char="ü"/>
            </a:pPr>
            <a:r>
              <a:rPr lang="es-GT" sz="1600" dirty="0" smtClean="0"/>
              <a:t>Área </a:t>
            </a:r>
            <a:r>
              <a:rPr lang="es-GT" sz="1600" dirty="0" err="1" smtClean="0"/>
              <a:t>Premotora</a:t>
            </a:r>
            <a:r>
              <a:rPr lang="es-GT" sz="1600" dirty="0" smtClean="0"/>
              <a:t> Posterior excita c/patrón muscular en la CMP(para músculos específicos) o más frecuente excita al Tálamo y GB para que éstos envíen la respuesta a la CMP</a:t>
            </a:r>
          </a:p>
          <a:p>
            <a:pPr algn="just">
              <a:buFont typeface="Wingdings" pitchFamily="2" charset="2"/>
              <a:buChar char="ü"/>
            </a:pPr>
            <a:endParaRPr lang="es-GT" sz="1600" dirty="0" smtClean="0"/>
          </a:p>
          <a:p>
            <a:pPr algn="just">
              <a:buFont typeface="Wingdings" pitchFamily="2" charset="2"/>
              <a:buChar char="ü"/>
            </a:pPr>
            <a:r>
              <a:rPr lang="es-GT" sz="1600" dirty="0" smtClean="0"/>
              <a:t>-Neuronas espejo- (Aprendizaje por imitación)</a:t>
            </a:r>
            <a:endParaRPr lang="es-ES" sz="1600" dirty="0"/>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148064" y="2492896"/>
            <a:ext cx="3492001" cy="266429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4 Llamada rectangular redondeada"/>
          <p:cNvSpPr/>
          <p:nvPr/>
        </p:nvSpPr>
        <p:spPr>
          <a:xfrm>
            <a:off x="5868144" y="1340768"/>
            <a:ext cx="1944216" cy="108012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GT" sz="1400" dirty="0" smtClean="0">
                <a:solidFill>
                  <a:schemeClr val="bg1"/>
                </a:solidFill>
              </a:rPr>
              <a:t>Genera patrones de movimiento más complejos que los de la CMP</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o">
  <a:themeElements>
    <a:clrScheme name="Técnico">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Urbano">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o">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8805</TotalTime>
  <Words>2511</Words>
  <Application>Microsoft Office PowerPoint</Application>
  <PresentationFormat>Presentación en pantalla (4:3)</PresentationFormat>
  <Paragraphs>251</Paragraphs>
  <Slides>58</Slides>
  <Notes>0</Notes>
  <HiddenSlides>0</HiddenSlides>
  <MMClips>7</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58</vt:i4>
      </vt:variant>
    </vt:vector>
  </HeadingPairs>
  <TitlesOfParts>
    <vt:vector size="60" baseType="lpstr">
      <vt:lpstr>Urbano</vt:lpstr>
      <vt:lpstr>Bitmap Image</vt:lpstr>
      <vt:lpstr>Control de la función motora por la corteza cerebral y el tronco del encéfalo…</vt:lpstr>
      <vt:lpstr>Control Motor Voluntario…</vt:lpstr>
      <vt:lpstr>Diapositiva 3</vt:lpstr>
      <vt:lpstr>Corteza Motora Primaria</vt:lpstr>
      <vt:lpstr>Diapositiva 5</vt:lpstr>
      <vt:lpstr>Diapositiva 6</vt:lpstr>
      <vt:lpstr>Corteza Motora Primaria, CMP</vt:lpstr>
      <vt:lpstr>Diapositiva 8</vt:lpstr>
      <vt:lpstr>Área Premotora</vt:lpstr>
      <vt:lpstr>Diapositiva 10</vt:lpstr>
      <vt:lpstr>Área Motora Suplementaria, AMS</vt:lpstr>
      <vt:lpstr>Áreas especializadas de control motor</vt:lpstr>
      <vt:lpstr>ÁREA DE BROCA Y EL LENGUAJE</vt:lpstr>
      <vt:lpstr>Diapositiva 14</vt:lpstr>
      <vt:lpstr>Campo de movimientos oculares voluntarios</vt:lpstr>
      <vt:lpstr>ÁREA DE ROTACIÓN DE LA CABEZA</vt:lpstr>
      <vt:lpstr>ÁREA PARA HABILIDADES MANUALES</vt:lpstr>
      <vt:lpstr>Diapositiva 18</vt:lpstr>
      <vt:lpstr>VÍA    PIRAMIDAL</vt:lpstr>
      <vt:lpstr>Diapositiva 20</vt:lpstr>
      <vt:lpstr>OTRAS VÍAS NERVIOSAS DESDE LA CORTEZA MOTORA…</vt:lpstr>
      <vt:lpstr>NÚCLEO ROJO</vt:lpstr>
      <vt:lpstr>Diapositiva 23</vt:lpstr>
      <vt:lpstr>LA RETROALIMENTACIÓN SOMATOSENSITIVA DE LA CORTEZA MOTORA AYUDA  A CONTROLAR LA PRECISIÓN DE LA CONTRACCIÓN  MUSCULAR</vt:lpstr>
      <vt:lpstr>ESTIMULACIÓN DE LAS MOTONEURONAS MEDULARES</vt:lpstr>
      <vt:lpstr>PATRONES DE MOVIMIENTO PRODUCIDOS POR LOS CENTROS DE LA MÉDULA ESPINAL</vt:lpstr>
      <vt:lpstr>ICTUS</vt:lpstr>
      <vt:lpstr>Diapositiva 28</vt:lpstr>
      <vt:lpstr>Diapositiva 29</vt:lpstr>
      <vt:lpstr>Diapositiva 30</vt:lpstr>
      <vt:lpstr>Diapositiva 31</vt:lpstr>
      <vt:lpstr>Diapositiva 32</vt:lpstr>
      <vt:lpstr>Diapositiva 33</vt:lpstr>
      <vt:lpstr>Diapositiva 34</vt:lpstr>
      <vt:lpstr>Diapositiva 35</vt:lpstr>
      <vt:lpstr>FUNCIÓN DEL TRONCO ENCEFALICO EN EL CONTROL DE LA FUNCIÓN MOTORA</vt:lpstr>
      <vt:lpstr>Tronco Encefálico</vt:lpstr>
      <vt:lpstr>Tronco Encefálico</vt:lpstr>
      <vt:lpstr>Rigidez de descerebración</vt:lpstr>
      <vt:lpstr>Lesión Pontina Inferior y Rigidez de descorticación…</vt:lpstr>
      <vt:lpstr>Diapositiva 41</vt:lpstr>
      <vt:lpstr>FUNCIÓN DE LOS NÚCLEOS VESTIBULARES PARA EXCITAR LA MUSCULATURA ANTIGRAVITATORIA</vt:lpstr>
      <vt:lpstr>Sensaciones Vestibulares y Equilibrio…</vt:lpstr>
      <vt:lpstr>Diapositiva 44</vt:lpstr>
      <vt:lpstr>APARATO VESTIBULAR </vt:lpstr>
      <vt:lpstr>MÁCULAS</vt:lpstr>
      <vt:lpstr>CONDUCTOS SEMICIRCULARES</vt:lpstr>
      <vt:lpstr>Diapositiva 48</vt:lpstr>
      <vt:lpstr>FUNCIÓN DEL UTRÍCULO Y SÁCULO EN EL EQUILIBRIO ESTÁTICO</vt:lpstr>
      <vt:lpstr>DETECCIÓN DE LA ACELERACIÓN LINEAL por el Utrículo y el Sáculo…</vt:lpstr>
      <vt:lpstr>DETECCIÓN DE LA ROTACIÓN DE LA CABEZA POR LOS CONDUCTOS SEMICIRCULARES</vt:lpstr>
      <vt:lpstr>Diapositiva 52</vt:lpstr>
      <vt:lpstr>MECANISMOS VESTIBULARES PARA ESTABILIZAR LOS OJOS</vt:lpstr>
      <vt:lpstr>FACTORES RELACIONADOS CON EL EQUILIBRIO</vt:lpstr>
      <vt:lpstr>Maniobras de Epley </vt:lpstr>
      <vt:lpstr>Diapositiva 56</vt:lpstr>
      <vt:lpstr>Diapositiva 57</vt:lpstr>
      <vt:lpstr>Gracias…</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Control de la función motora por la corteza cerebral y el tronco del encéfalo…</dc:title>
  <dc:creator>Johnnathan</dc:creator>
  <cp:lastModifiedBy>Johnnathan</cp:lastModifiedBy>
  <cp:revision>8</cp:revision>
  <dcterms:created xsi:type="dcterms:W3CDTF">2014-03-13T04:28:06Z</dcterms:created>
  <dcterms:modified xsi:type="dcterms:W3CDTF">2014-03-22T03:39:23Z</dcterms:modified>
</cp:coreProperties>
</file>